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80" r:id="rId3"/>
    <p:sldId id="292" r:id="rId4"/>
    <p:sldId id="269" r:id="rId5"/>
    <p:sldId id="261" r:id="rId6"/>
    <p:sldId id="290" r:id="rId7"/>
    <p:sldId id="291" r:id="rId8"/>
    <p:sldId id="268" r:id="rId9"/>
    <p:sldId id="262" r:id="rId10"/>
    <p:sldId id="264" r:id="rId11"/>
    <p:sldId id="281" r:id="rId12"/>
    <p:sldId id="271" r:id="rId13"/>
    <p:sldId id="282" r:id="rId14"/>
    <p:sldId id="263" r:id="rId15"/>
    <p:sldId id="293" r:id="rId16"/>
    <p:sldId id="272" r:id="rId17"/>
    <p:sldId id="283" r:id="rId18"/>
    <p:sldId id="294" r:id="rId19"/>
    <p:sldId id="284" r:id="rId20"/>
    <p:sldId id="273" r:id="rId21"/>
    <p:sldId id="265" r:id="rId22"/>
    <p:sldId id="266" r:id="rId23"/>
    <p:sldId id="274" r:id="rId24"/>
    <p:sldId id="275" r:id="rId25"/>
    <p:sldId id="277" r:id="rId26"/>
    <p:sldId id="276" r:id="rId27"/>
    <p:sldId id="285" r:id="rId28"/>
    <p:sldId id="286" r:id="rId29"/>
    <p:sldId id="288" r:id="rId30"/>
    <p:sldId id="289" r:id="rId31"/>
    <p:sldId id="278" r:id="rId3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ichal\Downloads\rpfx13fx_tables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ichal\Downloads\rpfx13fx_tables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ichal\Downloads\rpfx13fx_tables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ichal\Downloads\rpfx13fx_tables.xls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ichal\Documents\U&#269;en&#237;_Mezin&#225;rodn&#237;%20finance\Grafy_Forex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v>2013</c:v>
          </c:tx>
          <c:dLbls>
            <c:dLbl>
              <c:idx val="3"/>
              <c:delete val="1"/>
            </c:dLbl>
            <c:txPr>
              <a:bodyPr/>
              <a:lstStyle/>
              <a:p>
                <a:pPr>
                  <a:defRPr sz="1400" b="1"/>
                </a:pPr>
                <a:endParaRPr lang="cs-CZ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'[rpfx13fx_tables.xls]Table 1'!$C$6:$C$10</c:f>
              <c:strCache>
                <c:ptCount val="5"/>
                <c:pt idx="0">
                  <c:v>Spot</c:v>
                </c:pt>
                <c:pt idx="1">
                  <c:v>Forward</c:v>
                </c:pt>
                <c:pt idx="2">
                  <c:v>FX swap</c:v>
                </c:pt>
                <c:pt idx="3">
                  <c:v>Měnový swap</c:v>
                </c:pt>
                <c:pt idx="4">
                  <c:v>Opce a další</c:v>
                </c:pt>
              </c:strCache>
            </c:strRef>
          </c:cat>
          <c:val>
            <c:numRef>
              <c:f>'[rpfx13fx_tables.xls]Table 1'!$D$6:$D$10</c:f>
              <c:numCache>
                <c:formatCode>_(* #,##0_);_(* \(#,##0\);_(* "..."_);_(@_)</c:formatCode>
                <c:ptCount val="5"/>
                <c:pt idx="0">
                  <c:v>567.810778495725</c:v>
                </c:pt>
                <c:pt idx="1">
                  <c:v>127.66743663002499</c:v>
                </c:pt>
                <c:pt idx="2">
                  <c:v>733.80601627568399</c:v>
                </c:pt>
                <c:pt idx="3">
                  <c:v>9.9017983798321598</c:v>
                </c:pt>
                <c:pt idx="4">
                  <c:v>87.476585760388403</c:v>
                </c:pt>
              </c:numCache>
            </c:numRef>
          </c:val>
        </c:ser>
        <c:ser>
          <c:idx val="1"/>
          <c:order val="1"/>
          <c:tx>
            <c:v>1998</c:v>
          </c:tx>
          <c:dLbls>
            <c:dLbl>
              <c:idx val="3"/>
              <c:delete val="1"/>
            </c:dLbl>
            <c:txPr>
              <a:bodyPr/>
              <a:lstStyle/>
              <a:p>
                <a:pPr>
                  <a:defRPr sz="1400" b="1"/>
                </a:pPr>
                <a:endParaRPr lang="cs-CZ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'[rpfx13fx_tables.xls]Table 1'!$C$6:$C$10</c:f>
              <c:strCache>
                <c:ptCount val="5"/>
                <c:pt idx="0">
                  <c:v>Spot</c:v>
                </c:pt>
                <c:pt idx="1">
                  <c:v>Forward</c:v>
                </c:pt>
                <c:pt idx="2">
                  <c:v>FX swap</c:v>
                </c:pt>
                <c:pt idx="3">
                  <c:v>Měnový swap</c:v>
                </c:pt>
                <c:pt idx="4">
                  <c:v>Opce a další</c:v>
                </c:pt>
              </c:strCache>
            </c:strRef>
          </c:cat>
          <c:val>
            <c:numRef>
              <c:f>'[rpfx13fx_tables.xls]Table 1'!$I$6:$I$10</c:f>
              <c:numCache>
                <c:formatCode>_(* #,##0_);_(* \(#,##0\);_(* "..."_);_(@_)</c:formatCode>
                <c:ptCount val="5"/>
                <c:pt idx="0">
                  <c:v>2046.16431951508</c:v>
                </c:pt>
                <c:pt idx="1">
                  <c:v>679.99546049168396</c:v>
                </c:pt>
                <c:pt idx="2">
                  <c:v>2227.64040747123</c:v>
                </c:pt>
                <c:pt idx="3">
                  <c:v>54.023092828538402</c:v>
                </c:pt>
                <c:pt idx="4">
                  <c:v>336.74505978545699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b"/>
      <c:layout>
        <c:manualLayout>
          <c:xMode val="edge"/>
          <c:yMode val="edge"/>
          <c:x val="8.9575782117069805E-2"/>
          <c:y val="0.7645418405340233"/>
          <c:w val="0.81456159960873098"/>
          <c:h val="0.21617330855154065"/>
        </c:manualLayout>
      </c:layout>
      <c:overlay val="0"/>
      <c:txPr>
        <a:bodyPr/>
        <a:lstStyle/>
        <a:p>
          <a:pPr rtl="0">
            <a:defRPr sz="1600" b="1"/>
          </a:pPr>
          <a:endParaRPr lang="cs-CZ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'[rpfx13fx_tables.xls]Table 1'!$C$13</c:f>
              <c:strCache>
                <c:ptCount val="1"/>
                <c:pt idx="0">
                  <c:v>Objem při kurzu dolaru ke květnu 2013</c:v>
                </c:pt>
              </c:strCache>
            </c:strRef>
          </c:tx>
          <c:invertIfNegative val="0"/>
          <c:cat>
            <c:strRef>
              <c:f>'[rpfx13fx_tables.xls]Table 1'!$D$4:$I$4</c:f>
              <c:strCache>
                <c:ptCount val="6"/>
                <c:pt idx="0">
                  <c:v>1998</c:v>
                </c:pt>
                <c:pt idx="1">
                  <c:v>2001</c:v>
                </c:pt>
                <c:pt idx="2">
                  <c:v>2004</c:v>
                </c:pt>
                <c:pt idx="3">
                  <c:v>2007</c:v>
                </c:pt>
                <c:pt idx="4">
                  <c:v>2010</c:v>
                </c:pt>
                <c:pt idx="5">
                  <c:v>2013</c:v>
                </c:pt>
              </c:strCache>
            </c:strRef>
          </c:cat>
          <c:val>
            <c:numRef>
              <c:f>'[rpfx13fx_tables.xls]Table 1'!$D$13:$I$13</c:f>
              <c:numCache>
                <c:formatCode>_(* #,##0_);_(* \(#,##0\);_(* "..."_);_(@_)</c:formatCode>
                <c:ptCount val="6"/>
                <c:pt idx="0">
                  <c:v>1717.9452315849337</c:v>
                </c:pt>
                <c:pt idx="1">
                  <c:v>1500.2324175311833</c:v>
                </c:pt>
                <c:pt idx="2">
                  <c:v>2035.8165335135084</c:v>
                </c:pt>
                <c:pt idx="3">
                  <c:v>3375.7194261410059</c:v>
                </c:pt>
                <c:pt idx="4">
                  <c:v>3968.8093431066268</c:v>
                </c:pt>
                <c:pt idx="5">
                  <c:v>5344.5683400919997</c:v>
                </c:pt>
              </c:numCache>
            </c:numRef>
          </c:val>
        </c:ser>
        <c:ser>
          <c:idx val="1"/>
          <c:order val="1"/>
          <c:tx>
            <c:strRef>
              <c:f>'[rpfx13fx_tables.xls]Table 1'!$C$14</c:f>
              <c:strCache>
                <c:ptCount val="1"/>
                <c:pt idx="0">
                  <c:v>Estimated gaps in reporting</c:v>
                </c:pt>
              </c:strCache>
            </c:strRef>
          </c:tx>
          <c:invertIfNegative val="0"/>
          <c:cat>
            <c:strRef>
              <c:f>'[rpfx13fx_tables.xls]Table 1'!$D$4:$I$4</c:f>
              <c:strCache>
                <c:ptCount val="6"/>
                <c:pt idx="0">
                  <c:v>1998</c:v>
                </c:pt>
                <c:pt idx="1">
                  <c:v>2001</c:v>
                </c:pt>
                <c:pt idx="2">
                  <c:v>2004</c:v>
                </c:pt>
                <c:pt idx="3">
                  <c:v>2007</c:v>
                </c:pt>
                <c:pt idx="4">
                  <c:v>2010</c:v>
                </c:pt>
                <c:pt idx="5">
                  <c:v>2013</c:v>
                </c:pt>
              </c:strCache>
            </c:strRef>
          </c:cat>
          <c:val>
            <c:numRef>
              <c:f>'[rpfx13fx_tables.xls]Table 1'!$D$14:$I$14</c:f>
            </c:numRef>
          </c:val>
        </c:ser>
        <c:ser>
          <c:idx val="2"/>
          <c:order val="2"/>
          <c:tx>
            <c:strRef>
              <c:f>'[rpfx13fx_tables.xls]Table 1'!$C$15</c:f>
              <c:strCache>
                <c:ptCount val="1"/>
                <c:pt idx="0">
                  <c:v>Burzovní deriváty</c:v>
                </c:pt>
              </c:strCache>
            </c:strRef>
          </c:tx>
          <c:invertIfNegative val="0"/>
          <c:cat>
            <c:strRef>
              <c:f>'[rpfx13fx_tables.xls]Table 1'!$D$4:$I$4</c:f>
              <c:strCache>
                <c:ptCount val="6"/>
                <c:pt idx="0">
                  <c:v>1998</c:v>
                </c:pt>
                <c:pt idx="1">
                  <c:v>2001</c:v>
                </c:pt>
                <c:pt idx="2">
                  <c:v>2004</c:v>
                </c:pt>
                <c:pt idx="3">
                  <c:v>2007</c:v>
                </c:pt>
                <c:pt idx="4">
                  <c:v>2010</c:v>
                </c:pt>
                <c:pt idx="5">
                  <c:v>2013</c:v>
                </c:pt>
              </c:strCache>
            </c:strRef>
          </c:cat>
          <c:val>
            <c:numRef>
              <c:f>'[rpfx13fx_tables.xls]Table 1'!$D$15:$I$15</c:f>
              <c:numCache>
                <c:formatCode>_(* #,##0_);_(* \(#,##0\);_(* "..."_);_(@_)</c:formatCode>
                <c:ptCount val="6"/>
                <c:pt idx="0">
                  <c:v>11.18595847317073</c:v>
                </c:pt>
                <c:pt idx="1">
                  <c:v>11.960852646153846</c:v>
                </c:pt>
                <c:pt idx="2">
                  <c:v>25.560816956097561</c:v>
                </c:pt>
                <c:pt idx="3">
                  <c:v>80.178783719999998</c:v>
                </c:pt>
                <c:pt idx="4">
                  <c:v>155.188107105</c:v>
                </c:pt>
                <c:pt idx="5">
                  <c:v>160.44624190499999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0239616"/>
        <c:axId val="80352000"/>
      </c:barChart>
      <c:catAx>
        <c:axId val="8023961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cs-CZ"/>
          </a:p>
        </c:txPr>
        <c:crossAx val="80352000"/>
        <c:crosses val="autoZero"/>
        <c:auto val="1"/>
        <c:lblAlgn val="ctr"/>
        <c:lblOffset val="100"/>
        <c:noMultiLvlLbl val="0"/>
      </c:catAx>
      <c:valAx>
        <c:axId val="80352000"/>
        <c:scaling>
          <c:orientation val="minMax"/>
        </c:scaling>
        <c:delete val="0"/>
        <c:axPos val="l"/>
        <c:majorGridlines/>
        <c:numFmt formatCode="_(* #,##0_);_(* \(#,##0\);_(* &quot;...&quot;_);_(@_)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cs-CZ"/>
          </a:p>
        </c:txPr>
        <c:crossAx val="80239616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400" b="1"/>
          </a:pPr>
          <a:endParaRPr lang="cs-CZ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invertIfNegative val="0"/>
          <c:cat>
            <c:strRef>
              <c:f>'[rpfx13fx_tables.xls]Table 2'!$C$6:$C$15</c:f>
              <c:strCache>
                <c:ptCount val="10"/>
                <c:pt idx="0">
                  <c:v>USD</c:v>
                </c:pt>
                <c:pt idx="1">
                  <c:v>EUR</c:v>
                </c:pt>
                <c:pt idx="2">
                  <c:v>JPY</c:v>
                </c:pt>
                <c:pt idx="3">
                  <c:v>GBP</c:v>
                </c:pt>
                <c:pt idx="4">
                  <c:v>AUD</c:v>
                </c:pt>
                <c:pt idx="5">
                  <c:v>CHF</c:v>
                </c:pt>
                <c:pt idx="6">
                  <c:v>CAD</c:v>
                </c:pt>
                <c:pt idx="7">
                  <c:v>MXN</c:v>
                </c:pt>
                <c:pt idx="8">
                  <c:v>CNY</c:v>
                </c:pt>
                <c:pt idx="9">
                  <c:v>NZD</c:v>
                </c:pt>
              </c:strCache>
            </c:strRef>
          </c:cat>
          <c:val>
            <c:numRef>
              <c:f>'[rpfx13fx_tables.xls]Table 2'!$N$6:$N$15</c:f>
              <c:numCache>
                <c:formatCode>_(* #,##0.0_);_(* \(#,##0.0\);_(* "..."_);_(@_)</c:formatCode>
                <c:ptCount val="10"/>
                <c:pt idx="0">
                  <c:v>87.0455971321433</c:v>
                </c:pt>
                <c:pt idx="1">
                  <c:v>33.411920490093515</c:v>
                </c:pt>
                <c:pt idx="2">
                  <c:v>23.037415003179575</c:v>
                </c:pt>
                <c:pt idx="3">
                  <c:v>11.809718749529399</c:v>
                </c:pt>
                <c:pt idx="4">
                  <c:v>8.6384702805555982</c:v>
                </c:pt>
                <c:pt idx="5">
                  <c:v>5.1542654646159143</c:v>
                </c:pt>
                <c:pt idx="6">
                  <c:v>4.5670557951440722</c:v>
                </c:pt>
                <c:pt idx="7">
                  <c:v>2.531159669045103</c:v>
                </c:pt>
                <c:pt idx="8">
                  <c:v>2.2370960576667991</c:v>
                </c:pt>
                <c:pt idx="9">
                  <c:v>1.9596586102958902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0371712"/>
        <c:axId val="80373248"/>
      </c:barChart>
      <c:catAx>
        <c:axId val="80371712"/>
        <c:scaling>
          <c:orientation val="maxMin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800"/>
            </a:pPr>
            <a:endParaRPr lang="cs-CZ"/>
          </a:p>
        </c:txPr>
        <c:crossAx val="80373248"/>
        <c:crosses val="autoZero"/>
        <c:auto val="1"/>
        <c:lblAlgn val="ctr"/>
        <c:lblOffset val="100"/>
        <c:noMultiLvlLbl val="0"/>
      </c:catAx>
      <c:valAx>
        <c:axId val="80373248"/>
        <c:scaling>
          <c:orientation val="minMax"/>
        </c:scaling>
        <c:delete val="0"/>
        <c:axPos val="t"/>
        <c:majorGridlines/>
        <c:numFmt formatCode="#,##0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cs-CZ"/>
          </a:p>
        </c:txPr>
        <c:crossAx val="8037171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dPt>
            <c:idx val="6"/>
            <c:bubble3D val="0"/>
            <c:explosion val="16"/>
          </c:dPt>
          <c:dLbls>
            <c:txPr>
              <a:bodyPr/>
              <a:lstStyle/>
              <a:p>
                <a:pPr>
                  <a:defRPr sz="2000" b="1"/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'[rpfx13fx_tables.xls]Table 3'!$P$6:$P$12</c:f>
              <c:strCache>
                <c:ptCount val="7"/>
                <c:pt idx="0">
                  <c:v>USD / EUR</c:v>
                </c:pt>
                <c:pt idx="1">
                  <c:v>USD / JPY</c:v>
                </c:pt>
                <c:pt idx="2">
                  <c:v>USD / GBP</c:v>
                </c:pt>
                <c:pt idx="3">
                  <c:v>USD / AUD</c:v>
                </c:pt>
                <c:pt idx="4">
                  <c:v>USD / CAD</c:v>
                </c:pt>
                <c:pt idx="5">
                  <c:v>USD / CHF</c:v>
                </c:pt>
                <c:pt idx="6">
                  <c:v>Ostatní</c:v>
                </c:pt>
              </c:strCache>
            </c:strRef>
          </c:cat>
          <c:val>
            <c:numRef>
              <c:f>'[rpfx13fx_tables.xls]Table 3'!$Q$6:$Q$12</c:f>
              <c:numCache>
                <c:formatCode>0.0;;"..."</c:formatCode>
                <c:ptCount val="7"/>
                <c:pt idx="0">
                  <c:v>24.11059184617795</c:v>
                </c:pt>
                <c:pt idx="1">
                  <c:v>18.297248587712389</c:v>
                </c:pt>
                <c:pt idx="2">
                  <c:v>8.8221317007182218</c:v>
                </c:pt>
                <c:pt idx="3">
                  <c:v>6.8052370003187796</c:v>
                </c:pt>
                <c:pt idx="4">
                  <c:v>3.7385147908720087</c:v>
                </c:pt>
                <c:pt idx="5">
                  <c:v>3.4382156654411093</c:v>
                </c:pt>
                <c:pt idx="6">
                  <c:v>34.788060408759534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  <c:txPr>
        <a:bodyPr/>
        <a:lstStyle/>
        <a:p>
          <a:pPr>
            <a:defRPr sz="1600" b="1"/>
          </a:pPr>
          <a:endParaRPr lang="cs-CZ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9954722863098515E-2"/>
          <c:y val="0.14284633263887628"/>
          <c:w val="0.56320181108547607"/>
          <c:h val="0.5760994895841558"/>
        </c:manualLayout>
      </c:layout>
      <c:doughnutChart>
        <c:varyColors val="1"/>
        <c:ser>
          <c:idx val="0"/>
          <c:order val="0"/>
          <c:dPt>
            <c:idx val="5"/>
            <c:bubble3D val="0"/>
            <c:explosion val="22"/>
          </c:dPt>
          <c:dLbls>
            <c:numFmt formatCode="0%" sourceLinked="0"/>
            <c:txPr>
              <a:bodyPr/>
              <a:lstStyle/>
              <a:p>
                <a:pPr>
                  <a:defRPr sz="2000" b="1"/>
                </a:pPr>
                <a:endParaRPr lang="cs-CZ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List1!$B$2:$B$7</c:f>
              <c:strCache>
                <c:ptCount val="6"/>
                <c:pt idx="0">
                  <c:v>UK (Londýn)</c:v>
                </c:pt>
                <c:pt idx="1">
                  <c:v>USA (New York)</c:v>
                </c:pt>
                <c:pt idx="2">
                  <c:v>Singapore</c:v>
                </c:pt>
                <c:pt idx="3">
                  <c:v>Japonsko</c:v>
                </c:pt>
                <c:pt idx="4">
                  <c:v>Hong-King</c:v>
                </c:pt>
                <c:pt idx="5">
                  <c:v>Ostatní</c:v>
                </c:pt>
              </c:strCache>
            </c:strRef>
          </c:cat>
          <c:val>
            <c:numRef>
              <c:f>List1!$C$2:$C$7</c:f>
              <c:numCache>
                <c:formatCode>0%</c:formatCode>
                <c:ptCount val="6"/>
                <c:pt idx="0">
                  <c:v>0.41</c:v>
                </c:pt>
                <c:pt idx="1">
                  <c:v>0.19</c:v>
                </c:pt>
                <c:pt idx="2" formatCode="0.00%">
                  <c:v>5.8000000000000003E-2</c:v>
                </c:pt>
                <c:pt idx="3" formatCode="0.00%">
                  <c:v>5.6000000000000001E-2</c:v>
                </c:pt>
                <c:pt idx="4" formatCode="0.00%">
                  <c:v>4.1000000000000002E-2</c:v>
                </c:pt>
                <c:pt idx="5">
                  <c:v>0.24499999999999988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64074571197060692"/>
          <c:y val="5.7561736831129494E-2"/>
          <c:w val="0.34040118512287298"/>
          <c:h val="0.88487627325570806"/>
        </c:manualLayout>
      </c:layout>
      <c:overlay val="0"/>
      <c:txPr>
        <a:bodyPr/>
        <a:lstStyle/>
        <a:p>
          <a:pPr>
            <a:defRPr sz="1800"/>
          </a:pPr>
          <a:endParaRPr lang="cs-CZ"/>
        </a:p>
      </c:txPr>
    </c:legend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179DBA-EE5D-486E-AD83-A1AB64E9F212}" type="datetimeFigureOut">
              <a:rPr lang="cs-CZ" smtClean="0"/>
              <a:t>17.10.2013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F17EB2-91D5-48E8-8C06-492FAF1BF48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540753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17EB2-91D5-48E8-8C06-492FAF1BF485}" type="slidenum">
              <a:rPr lang="cs-CZ" smtClean="0"/>
              <a:t>26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26298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E962-110D-4F2F-9D4E-2FF9AC6F99B3}" type="datetimeFigureOut">
              <a:rPr lang="cs-CZ" smtClean="0"/>
              <a:t>17.10.2013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640A-F063-44ED-9DB9-F4178B6595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243789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E962-110D-4F2F-9D4E-2FF9AC6F99B3}" type="datetimeFigureOut">
              <a:rPr lang="cs-CZ" smtClean="0"/>
              <a:t>17.10.2013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640A-F063-44ED-9DB9-F4178B6595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36061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E962-110D-4F2F-9D4E-2FF9AC6F99B3}" type="datetimeFigureOut">
              <a:rPr lang="cs-CZ" smtClean="0"/>
              <a:t>17.10.2013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640A-F063-44ED-9DB9-F4178B6595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66452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E962-110D-4F2F-9D4E-2FF9AC6F99B3}" type="datetimeFigureOut">
              <a:rPr lang="cs-CZ" smtClean="0"/>
              <a:t>17.10.2013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640A-F063-44ED-9DB9-F4178B6595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907039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E962-110D-4F2F-9D4E-2FF9AC6F99B3}" type="datetimeFigureOut">
              <a:rPr lang="cs-CZ" smtClean="0"/>
              <a:t>17.10.2013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640A-F063-44ED-9DB9-F4178B6595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01222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E962-110D-4F2F-9D4E-2FF9AC6F99B3}" type="datetimeFigureOut">
              <a:rPr lang="cs-CZ" smtClean="0"/>
              <a:t>17.10.2013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640A-F063-44ED-9DB9-F4178B6595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63151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E962-110D-4F2F-9D4E-2FF9AC6F99B3}" type="datetimeFigureOut">
              <a:rPr lang="cs-CZ" smtClean="0"/>
              <a:t>17.10.2013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640A-F063-44ED-9DB9-F4178B6595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0199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E962-110D-4F2F-9D4E-2FF9AC6F99B3}" type="datetimeFigureOut">
              <a:rPr lang="cs-CZ" smtClean="0"/>
              <a:t>17.10.2013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640A-F063-44ED-9DB9-F4178B6595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28354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E962-110D-4F2F-9D4E-2FF9AC6F99B3}" type="datetimeFigureOut">
              <a:rPr lang="cs-CZ" smtClean="0"/>
              <a:t>17.10.2013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640A-F063-44ED-9DB9-F4178B6595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16780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E962-110D-4F2F-9D4E-2FF9AC6F99B3}" type="datetimeFigureOut">
              <a:rPr lang="cs-CZ" smtClean="0"/>
              <a:t>17.10.2013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640A-F063-44ED-9DB9-F4178B6595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00942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E962-110D-4F2F-9D4E-2FF9AC6F99B3}" type="datetimeFigureOut">
              <a:rPr lang="cs-CZ" smtClean="0"/>
              <a:t>17.10.2013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640A-F063-44ED-9DB9-F4178B6595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75393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AEE962-110D-4F2F-9D4E-2FF9AC6F99B3}" type="datetimeFigureOut">
              <a:rPr lang="cs-CZ" smtClean="0"/>
              <a:t>17.10.2013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CE640A-F063-44ED-9DB9-F4178B6595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76184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6.wmf"/><Relationship Id="rId4" Type="http://schemas.openxmlformats.org/officeDocument/2006/relationships/image" Target="../media/image3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8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.xml"/><Relationship Id="rId4" Type="http://schemas.openxmlformats.org/officeDocument/2006/relationships/hyperlink" Target="http://www.bis.org/publ/rpfx13.htm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/>
        </p:nvSpPr>
        <p:spPr>
          <a:xfrm>
            <a:off x="554338" y="3868796"/>
            <a:ext cx="720080" cy="144016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A</a:t>
            </a:r>
            <a:endParaRPr lang="cs-CZ" dirty="0"/>
          </a:p>
        </p:txBody>
      </p:sp>
      <p:sp>
        <p:nvSpPr>
          <p:cNvPr id="11" name="Obdélník 10"/>
          <p:cNvSpPr/>
          <p:nvPr/>
        </p:nvSpPr>
        <p:spPr>
          <a:xfrm>
            <a:off x="1307954" y="3868796"/>
            <a:ext cx="398512" cy="144016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B</a:t>
            </a:r>
            <a:endParaRPr lang="cs-CZ" dirty="0"/>
          </a:p>
        </p:txBody>
      </p:sp>
      <p:sp>
        <p:nvSpPr>
          <p:cNvPr id="12" name="Obdélník 11"/>
          <p:cNvSpPr/>
          <p:nvPr/>
        </p:nvSpPr>
        <p:spPr>
          <a:xfrm flipH="1">
            <a:off x="2329894" y="2356628"/>
            <a:ext cx="1977752" cy="2952328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C</a:t>
            </a:r>
            <a:endParaRPr lang="cs-CZ" dirty="0"/>
          </a:p>
        </p:txBody>
      </p:sp>
      <p:sp>
        <p:nvSpPr>
          <p:cNvPr id="13" name="Obdélník 12"/>
          <p:cNvSpPr/>
          <p:nvPr/>
        </p:nvSpPr>
        <p:spPr>
          <a:xfrm>
            <a:off x="4336424" y="2356628"/>
            <a:ext cx="148488" cy="295232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D</a:t>
            </a:r>
            <a:endParaRPr lang="cs-CZ" dirty="0"/>
          </a:p>
        </p:txBody>
      </p:sp>
      <p:sp>
        <p:nvSpPr>
          <p:cNvPr id="14" name="TextovéPole 13"/>
          <p:cNvSpPr txBox="1"/>
          <p:nvPr/>
        </p:nvSpPr>
        <p:spPr>
          <a:xfrm>
            <a:off x="410322" y="5450561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/>
              <a:t>Tuzemské instrumenty</a:t>
            </a:r>
            <a:endParaRPr lang="cs-CZ" sz="1400" dirty="0"/>
          </a:p>
        </p:txBody>
      </p:sp>
      <p:sp>
        <p:nvSpPr>
          <p:cNvPr id="15" name="TextovéPole 14"/>
          <p:cNvSpPr txBox="1"/>
          <p:nvPr/>
        </p:nvSpPr>
        <p:spPr>
          <a:xfrm>
            <a:off x="2570562" y="5482251"/>
            <a:ext cx="23289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/>
              <a:t>Cizozemské instrumenty (tj. všechny světové instrumenty kromě tuzemských)</a:t>
            </a:r>
            <a:endParaRPr lang="cs-CZ" sz="1400" dirty="0"/>
          </a:p>
        </p:txBody>
      </p:sp>
      <p:sp>
        <p:nvSpPr>
          <p:cNvPr id="16" name="Obdélník 15"/>
          <p:cNvSpPr/>
          <p:nvPr/>
        </p:nvSpPr>
        <p:spPr>
          <a:xfrm>
            <a:off x="5382709" y="4588876"/>
            <a:ext cx="424377" cy="282623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7" name="Obdélník 16"/>
          <p:cNvSpPr/>
          <p:nvPr/>
        </p:nvSpPr>
        <p:spPr>
          <a:xfrm>
            <a:off x="5382709" y="4991290"/>
            <a:ext cx="424377" cy="295217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8" name="TextovéPole 17"/>
          <p:cNvSpPr txBox="1"/>
          <p:nvPr/>
        </p:nvSpPr>
        <p:spPr>
          <a:xfrm>
            <a:off x="5994269" y="4583468"/>
            <a:ext cx="14401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/>
              <a:t>Vlastní tuzemci</a:t>
            </a:r>
            <a:endParaRPr lang="cs-CZ" sz="1400" dirty="0"/>
          </a:p>
        </p:txBody>
      </p:sp>
      <p:sp>
        <p:nvSpPr>
          <p:cNvPr id="19" name="TextovéPole 18"/>
          <p:cNvSpPr txBox="1"/>
          <p:nvPr/>
        </p:nvSpPr>
        <p:spPr>
          <a:xfrm>
            <a:off x="5992487" y="4978730"/>
            <a:ext cx="14401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/>
              <a:t>Vlastní cizozemci</a:t>
            </a:r>
            <a:endParaRPr lang="cs-CZ" sz="1400" dirty="0"/>
          </a:p>
        </p:txBody>
      </p:sp>
      <p:sp>
        <p:nvSpPr>
          <p:cNvPr id="20" name="TextovéPole 19"/>
          <p:cNvSpPr txBox="1"/>
          <p:nvPr/>
        </p:nvSpPr>
        <p:spPr>
          <a:xfrm>
            <a:off x="5275321" y="4156827"/>
            <a:ext cx="14401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 smtClean="0"/>
              <a:t>Legenda</a:t>
            </a:r>
            <a:endParaRPr lang="cs-CZ" sz="1400" b="1" dirty="0"/>
          </a:p>
        </p:txBody>
      </p:sp>
      <p:sp>
        <p:nvSpPr>
          <p:cNvPr id="21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 smtClean="0"/>
              <a:t>Ještě pár minut k platební bilanci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5541658" y="1456863"/>
            <a:ext cx="360234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000" b="1" dirty="0" smtClean="0"/>
              <a:t>Čistá investiční pozice = D – B </a:t>
            </a:r>
          </a:p>
          <a:p>
            <a:r>
              <a:rPr lang="cs-CZ" sz="2000" b="1" dirty="0"/>
              <a:t>	</a:t>
            </a:r>
            <a:r>
              <a:rPr lang="cs-CZ" sz="2000" b="1" dirty="0" smtClean="0"/>
              <a:t>1,4 roste</a:t>
            </a:r>
          </a:p>
          <a:p>
            <a:r>
              <a:rPr lang="cs-CZ" sz="2000" b="1" dirty="0"/>
              <a:t>	</a:t>
            </a:r>
            <a:r>
              <a:rPr lang="cs-CZ" sz="2000" b="1" dirty="0" smtClean="0"/>
              <a:t>2, 3 klesá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000" b="1" dirty="0" smtClean="0"/>
              <a:t>Platební bilance </a:t>
            </a:r>
          </a:p>
          <a:p>
            <a:pPr lvl="1"/>
            <a:r>
              <a:rPr lang="cs-CZ" sz="2000" b="1" dirty="0" smtClean="0"/>
              <a:t>1: Kredit mínus</a:t>
            </a:r>
          </a:p>
          <a:p>
            <a:pPr lvl="1"/>
            <a:r>
              <a:rPr lang="cs-CZ" sz="2000" b="1" dirty="0" smtClean="0"/>
              <a:t>2: Kredit plus</a:t>
            </a:r>
          </a:p>
          <a:p>
            <a:pPr lvl="1"/>
            <a:r>
              <a:rPr lang="cs-CZ" sz="2000" b="1" dirty="0" smtClean="0"/>
              <a:t>3: Debet mínus</a:t>
            </a:r>
          </a:p>
          <a:p>
            <a:pPr lvl="1"/>
            <a:r>
              <a:rPr lang="cs-CZ" sz="2000" b="1" dirty="0" smtClean="0"/>
              <a:t>4: Debet plus</a:t>
            </a:r>
            <a:endParaRPr lang="cs-CZ" sz="2000" b="1" dirty="0"/>
          </a:p>
        </p:txBody>
      </p:sp>
      <p:cxnSp>
        <p:nvCxnSpPr>
          <p:cNvPr id="6" name="Přímá spojnice se šipkou 5"/>
          <p:cNvCxnSpPr/>
          <p:nvPr/>
        </p:nvCxnSpPr>
        <p:spPr>
          <a:xfrm>
            <a:off x="927788" y="3542193"/>
            <a:ext cx="579422" cy="0"/>
          </a:xfrm>
          <a:prstGeom prst="straightConnector1">
            <a:avLst/>
          </a:prstGeom>
          <a:ln w="63500">
            <a:solidFill>
              <a:srgbClr val="FF000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ovéPole 6"/>
          <p:cNvSpPr txBox="1"/>
          <p:nvPr/>
        </p:nvSpPr>
        <p:spPr>
          <a:xfrm>
            <a:off x="1130402" y="3113044"/>
            <a:ext cx="3768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smtClean="0"/>
              <a:t>1</a:t>
            </a:r>
            <a:endParaRPr lang="cs-CZ" sz="2000" b="1" dirty="0"/>
          </a:p>
        </p:txBody>
      </p:sp>
      <p:cxnSp>
        <p:nvCxnSpPr>
          <p:cNvPr id="22" name="Přímá spojnice se šipkou 21"/>
          <p:cNvCxnSpPr/>
          <p:nvPr/>
        </p:nvCxnSpPr>
        <p:spPr>
          <a:xfrm flipH="1">
            <a:off x="927788" y="2963230"/>
            <a:ext cx="460647" cy="0"/>
          </a:xfrm>
          <a:prstGeom prst="straightConnector1">
            <a:avLst/>
          </a:prstGeom>
          <a:ln w="6350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ovéPole 22"/>
          <p:cNvSpPr txBox="1"/>
          <p:nvPr/>
        </p:nvSpPr>
        <p:spPr>
          <a:xfrm>
            <a:off x="1141553" y="2534081"/>
            <a:ext cx="3768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/>
              <a:t>2</a:t>
            </a:r>
          </a:p>
        </p:txBody>
      </p:sp>
      <p:cxnSp>
        <p:nvCxnSpPr>
          <p:cNvPr id="25" name="Přímá spojnice se šipkou 24"/>
          <p:cNvCxnSpPr/>
          <p:nvPr/>
        </p:nvCxnSpPr>
        <p:spPr>
          <a:xfrm>
            <a:off x="4024265" y="2164262"/>
            <a:ext cx="579422" cy="0"/>
          </a:xfrm>
          <a:prstGeom prst="straightConnector1">
            <a:avLst/>
          </a:prstGeom>
          <a:ln w="6350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ovéPole 25"/>
          <p:cNvSpPr txBox="1"/>
          <p:nvPr/>
        </p:nvSpPr>
        <p:spPr>
          <a:xfrm>
            <a:off x="4226879" y="1735113"/>
            <a:ext cx="3768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smtClean="0"/>
              <a:t>3</a:t>
            </a:r>
            <a:endParaRPr lang="cs-CZ" sz="2000" b="1" dirty="0"/>
          </a:p>
        </p:txBody>
      </p:sp>
      <p:cxnSp>
        <p:nvCxnSpPr>
          <p:cNvPr id="27" name="Přímá spojnice se šipkou 26"/>
          <p:cNvCxnSpPr/>
          <p:nvPr/>
        </p:nvCxnSpPr>
        <p:spPr>
          <a:xfrm flipH="1">
            <a:off x="4024265" y="1681859"/>
            <a:ext cx="460647" cy="0"/>
          </a:xfrm>
          <a:prstGeom prst="straightConnector1">
            <a:avLst/>
          </a:prstGeom>
          <a:ln w="63500">
            <a:solidFill>
              <a:srgbClr val="FF000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ovéPole 27"/>
          <p:cNvSpPr txBox="1"/>
          <p:nvPr/>
        </p:nvSpPr>
        <p:spPr>
          <a:xfrm>
            <a:off x="4238030" y="1252710"/>
            <a:ext cx="3768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smtClean="0"/>
              <a:t>4</a:t>
            </a:r>
            <a:endParaRPr lang="cs-CZ" sz="2000" b="1" dirty="0"/>
          </a:p>
        </p:txBody>
      </p:sp>
    </p:spTree>
    <p:extLst>
      <p:ext uri="{BB962C8B-B14F-4D97-AF65-F5344CB8AC3E}">
        <p14:creationId xmlns:p14="http://schemas.microsoft.com/office/powerpoint/2010/main" val="18702399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2: Způsoby kotace</a:t>
            </a:r>
            <a:endParaRPr lang="cs-CZ" dirty="0"/>
          </a:p>
        </p:txBody>
      </p:sp>
      <p:graphicFrame>
        <p:nvGraphicFramePr>
          <p:cNvPr id="10" name="Tabulk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6111482"/>
              </p:ext>
            </p:extLst>
          </p:nvPr>
        </p:nvGraphicFramePr>
        <p:xfrm>
          <a:off x="683568" y="2204864"/>
          <a:ext cx="6096000" cy="767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BID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ASK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2000" dirty="0" err="1" smtClean="0"/>
                        <a:t>Citibank</a:t>
                      </a:r>
                      <a:r>
                        <a:rPr lang="cs-CZ" sz="2000" baseline="0" dirty="0" smtClean="0"/>
                        <a:t> (USA)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1,2145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1,2152</a:t>
                      </a:r>
                      <a:endParaRPr lang="cs-CZ" sz="2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TextovéPole 10"/>
          <p:cNvSpPr txBox="1"/>
          <p:nvPr/>
        </p:nvSpPr>
        <p:spPr>
          <a:xfrm>
            <a:off x="539552" y="1700808"/>
            <a:ext cx="5832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Kurzovní lístek USD/EUR</a:t>
            </a:r>
            <a:endParaRPr lang="cs-CZ" b="1" dirty="0"/>
          </a:p>
        </p:txBody>
      </p:sp>
      <p:sp>
        <p:nvSpPr>
          <p:cNvPr id="6" name="Obdélník 5"/>
          <p:cNvSpPr/>
          <p:nvPr/>
        </p:nvSpPr>
        <p:spPr>
          <a:xfrm>
            <a:off x="4427984" y="3284984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cs-CZ" b="1" dirty="0" smtClean="0"/>
              <a:t>Úkoly</a:t>
            </a:r>
          </a:p>
          <a:p>
            <a:pPr marL="342900" indent="-342900">
              <a:buAutoNum type="alphaLcParenR"/>
            </a:pPr>
            <a:r>
              <a:rPr lang="cs-CZ" dirty="0" smtClean="0"/>
              <a:t>proveďte </a:t>
            </a:r>
            <a:r>
              <a:rPr lang="cs-CZ" dirty="0"/>
              <a:t>převod této americké kotace na evropskou </a:t>
            </a:r>
            <a:r>
              <a:rPr lang="cs-CZ" dirty="0" smtClean="0"/>
              <a:t>kotaci</a:t>
            </a:r>
          </a:p>
          <a:p>
            <a:pPr marL="342900" indent="-342900">
              <a:buFontTx/>
              <a:buAutoNum type="alphaLcParenR"/>
            </a:pPr>
            <a:r>
              <a:rPr lang="cs-CZ" dirty="0" smtClean="0"/>
              <a:t>proveďte </a:t>
            </a:r>
            <a:r>
              <a:rPr lang="cs-CZ" dirty="0"/>
              <a:t>převod této </a:t>
            </a:r>
            <a:r>
              <a:rPr lang="cs-CZ" dirty="0" err="1"/>
              <a:t>outright</a:t>
            </a:r>
            <a:r>
              <a:rPr lang="cs-CZ" dirty="0"/>
              <a:t> kotace na kotaci v </a:t>
            </a:r>
            <a:r>
              <a:rPr lang="cs-CZ" dirty="0" err="1"/>
              <a:t>small</a:t>
            </a:r>
            <a:r>
              <a:rPr lang="cs-CZ" dirty="0"/>
              <a:t> </a:t>
            </a:r>
            <a:r>
              <a:rPr lang="cs-CZ" dirty="0" err="1"/>
              <a:t>figure</a:t>
            </a:r>
            <a:r>
              <a:rPr lang="cs-CZ" dirty="0"/>
              <a:t> pro americkou i evropskou kotaci</a:t>
            </a:r>
          </a:p>
          <a:p>
            <a:pPr marL="342900" indent="-342900">
              <a:buFontTx/>
              <a:buAutoNum type="alphaLcParenR"/>
            </a:pPr>
            <a:r>
              <a:rPr lang="cs-CZ" dirty="0" smtClean="0"/>
              <a:t>vypočítejte </a:t>
            </a:r>
            <a:r>
              <a:rPr lang="cs-CZ" dirty="0"/>
              <a:t>velikost </a:t>
            </a:r>
            <a:r>
              <a:rPr lang="cs-CZ" dirty="0" err="1"/>
              <a:t>spreadu</a:t>
            </a:r>
            <a:r>
              <a:rPr lang="cs-CZ" dirty="0"/>
              <a:t> (kurzového rozpětí) mezi </a:t>
            </a:r>
            <a:r>
              <a:rPr lang="cs-CZ" dirty="0" err="1"/>
              <a:t>bid</a:t>
            </a:r>
            <a:r>
              <a:rPr lang="cs-CZ" dirty="0"/>
              <a:t>/</a:t>
            </a:r>
            <a:r>
              <a:rPr lang="cs-CZ" dirty="0" err="1"/>
              <a:t>ask</a:t>
            </a:r>
            <a:r>
              <a:rPr lang="cs-CZ" dirty="0"/>
              <a:t> kurzem v </a:t>
            </a:r>
            <a:r>
              <a:rPr lang="cs-CZ" dirty="0" err="1"/>
              <a:t>points</a:t>
            </a:r>
            <a:r>
              <a:rPr lang="cs-CZ" dirty="0"/>
              <a:t>, resp. </a:t>
            </a:r>
            <a:r>
              <a:rPr lang="cs-CZ" dirty="0" err="1" smtClean="0"/>
              <a:t>pips</a:t>
            </a:r>
            <a:r>
              <a:rPr lang="en-US" dirty="0" smtClean="0"/>
              <a:t>*</a:t>
            </a:r>
            <a:r>
              <a:rPr lang="cs-CZ" dirty="0" smtClean="0"/>
              <a:t> </a:t>
            </a:r>
            <a:r>
              <a:rPr lang="cs-CZ" dirty="0"/>
              <a:t>(bodech) a v procentech pro americkou i evropskou kotaci </a:t>
            </a:r>
          </a:p>
          <a:p>
            <a:pPr marL="342900" indent="-342900">
              <a:buAutoNum type="alphaLcParenR"/>
            </a:pPr>
            <a:endParaRPr lang="cs-CZ" dirty="0"/>
          </a:p>
        </p:txBody>
      </p:sp>
      <p:sp>
        <p:nvSpPr>
          <p:cNvPr id="7" name="Obdélník 6"/>
          <p:cNvSpPr/>
          <p:nvPr/>
        </p:nvSpPr>
        <p:spPr>
          <a:xfrm>
            <a:off x="395536" y="3284984"/>
            <a:ext cx="327454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b="1" dirty="0">
                <a:solidFill>
                  <a:srgbClr val="FF0000"/>
                </a:solidFill>
              </a:rPr>
              <a:t>Otázky?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b="1" dirty="0" smtClean="0">
                <a:solidFill>
                  <a:srgbClr val="FF0000"/>
                </a:solidFill>
              </a:rPr>
              <a:t>Co </a:t>
            </a:r>
            <a:r>
              <a:rPr lang="cs-CZ" b="1" dirty="0">
                <a:solidFill>
                  <a:srgbClr val="FF0000"/>
                </a:solidFill>
              </a:rPr>
              <a:t>je BID </a:t>
            </a:r>
            <a:r>
              <a:rPr lang="cs-CZ" b="1" dirty="0" smtClean="0">
                <a:solidFill>
                  <a:srgbClr val="FF0000"/>
                </a:solidFill>
              </a:rPr>
              <a:t>(nákup) a ASK (prodej</a:t>
            </a:r>
            <a:r>
              <a:rPr lang="cs-CZ" b="1" dirty="0">
                <a:solidFill>
                  <a:srgbClr val="FF0000"/>
                </a:solidFill>
              </a:rPr>
              <a:t>)</a:t>
            </a:r>
            <a:r>
              <a:rPr lang="cs-CZ" b="1" dirty="0" smtClean="0">
                <a:solidFill>
                  <a:srgbClr val="FF0000"/>
                </a:solidFill>
              </a:rPr>
              <a:t>?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cs-CZ" b="1" dirty="0" smtClean="0">
                <a:solidFill>
                  <a:srgbClr val="FF0000"/>
                </a:solidFill>
              </a:rPr>
              <a:t>Definice kontraktu, paralela s akcií</a:t>
            </a:r>
            <a:r>
              <a:rPr lang="cs-CZ" b="1" dirty="0">
                <a:solidFill>
                  <a:srgbClr val="FF0000"/>
                </a:solidFill>
              </a:rPr>
              <a:t>?</a:t>
            </a:r>
            <a:endParaRPr lang="cs-CZ" b="1" dirty="0" smtClean="0">
              <a:solidFill>
                <a:srgbClr val="FF0000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cs-CZ" b="1" dirty="0" smtClean="0">
                <a:solidFill>
                  <a:srgbClr val="FF0000"/>
                </a:solidFill>
              </a:rPr>
              <a:t>Proč se to jmenuje nákup</a:t>
            </a:r>
            <a:r>
              <a:rPr lang="cs-CZ" b="1" dirty="0">
                <a:solidFill>
                  <a:srgbClr val="FF0000"/>
                </a:solidFill>
              </a:rPr>
              <a:t> </a:t>
            </a:r>
            <a:r>
              <a:rPr lang="cs-CZ" b="1" dirty="0" smtClean="0">
                <a:solidFill>
                  <a:srgbClr val="FF0000"/>
                </a:solidFill>
              </a:rPr>
              <a:t>(</a:t>
            </a:r>
            <a:r>
              <a:rPr lang="cs-CZ" b="1" dirty="0" err="1" smtClean="0">
                <a:solidFill>
                  <a:srgbClr val="FF0000"/>
                </a:solidFill>
              </a:rPr>
              <a:t>we</a:t>
            </a:r>
            <a:r>
              <a:rPr lang="cs-CZ" b="1" dirty="0" smtClean="0">
                <a:solidFill>
                  <a:srgbClr val="FF0000"/>
                </a:solidFill>
              </a:rPr>
              <a:t> </a:t>
            </a:r>
            <a:r>
              <a:rPr lang="cs-CZ" b="1" dirty="0" err="1" smtClean="0">
                <a:solidFill>
                  <a:srgbClr val="FF0000"/>
                </a:solidFill>
              </a:rPr>
              <a:t>buy</a:t>
            </a:r>
            <a:r>
              <a:rPr lang="cs-CZ" b="1" dirty="0" smtClean="0">
                <a:solidFill>
                  <a:srgbClr val="FF0000"/>
                </a:solidFill>
              </a:rPr>
              <a:t>) a prodej (</a:t>
            </a:r>
            <a:r>
              <a:rPr lang="cs-CZ" b="1" dirty="0" err="1" smtClean="0">
                <a:solidFill>
                  <a:srgbClr val="FF0000"/>
                </a:solidFill>
              </a:rPr>
              <a:t>we</a:t>
            </a:r>
            <a:r>
              <a:rPr lang="cs-CZ" b="1" dirty="0" smtClean="0">
                <a:solidFill>
                  <a:srgbClr val="FF0000"/>
                </a:solidFill>
              </a:rPr>
              <a:t> </a:t>
            </a:r>
            <a:r>
              <a:rPr lang="cs-CZ" b="1" dirty="0" err="1" smtClean="0">
                <a:solidFill>
                  <a:srgbClr val="FF0000"/>
                </a:solidFill>
              </a:rPr>
              <a:t>sell</a:t>
            </a:r>
            <a:r>
              <a:rPr lang="cs-CZ" b="1" dirty="0" smtClean="0">
                <a:solidFill>
                  <a:srgbClr val="FF0000"/>
                </a:solidFill>
              </a:rPr>
              <a:t>)?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cs-CZ" b="1" dirty="0" smtClean="0">
                <a:solidFill>
                  <a:srgbClr val="FF0000"/>
                </a:solidFill>
              </a:rPr>
              <a:t>Když chci koupit 100 EUR, který kurz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pou</a:t>
            </a:r>
            <a:r>
              <a:rPr lang="cs-CZ" b="1" dirty="0" smtClean="0">
                <a:solidFill>
                  <a:srgbClr val="FF0000"/>
                </a:solidFill>
              </a:rPr>
              <a:t>žit?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1187980" y="6424305"/>
            <a:ext cx="77768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*pip = </a:t>
            </a:r>
            <a:r>
              <a:rPr lang="en-US" sz="1600" dirty="0" err="1" smtClean="0"/>
              <a:t>nejm</a:t>
            </a:r>
            <a:r>
              <a:rPr lang="cs-CZ" sz="1600" dirty="0" err="1" smtClean="0"/>
              <a:t>enší</a:t>
            </a:r>
            <a:r>
              <a:rPr lang="cs-CZ" sz="1600" dirty="0" smtClean="0"/>
              <a:t> možný kurzový pohyb, dán počtem kotovaných </a:t>
            </a:r>
            <a:r>
              <a:rPr lang="cs-CZ" sz="1600" dirty="0" err="1" smtClean="0"/>
              <a:t>destinných</a:t>
            </a:r>
            <a:r>
              <a:rPr lang="cs-CZ" sz="1600" dirty="0" smtClean="0"/>
              <a:t> míst; zde 0,0001</a:t>
            </a:r>
            <a:endParaRPr lang="cs-CZ" sz="1600" dirty="0"/>
          </a:p>
        </p:txBody>
      </p:sp>
    </p:spTree>
    <p:extLst>
      <p:ext uri="{BB962C8B-B14F-4D97-AF65-F5344CB8AC3E}">
        <p14:creationId xmlns:p14="http://schemas.microsoft.com/office/powerpoint/2010/main" val="38238350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2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Může být BID větší než ASK?</a:t>
            </a:r>
          </a:p>
          <a:p>
            <a:r>
              <a:rPr lang="cs-CZ" dirty="0" smtClean="0"/>
              <a:t>Co znamená velikost </a:t>
            </a:r>
            <a:r>
              <a:rPr lang="cs-CZ" dirty="0" err="1" smtClean="0"/>
              <a:t>spreadu</a:t>
            </a:r>
            <a:r>
              <a:rPr lang="cs-CZ" dirty="0" smtClean="0"/>
              <a:t> pro</a:t>
            </a:r>
          </a:p>
          <a:p>
            <a:pPr lvl="1"/>
            <a:r>
              <a:rPr lang="cs-CZ" dirty="0" smtClean="0"/>
              <a:t>Výhodnost takového obchodování pro klienta?</a:t>
            </a:r>
          </a:p>
          <a:p>
            <a:pPr lvl="1"/>
            <a:r>
              <a:rPr lang="cs-CZ" dirty="0" smtClean="0"/>
              <a:t>Likviditu (četnosti obchodování) trhu?</a:t>
            </a:r>
          </a:p>
          <a:p>
            <a:pPr lvl="1"/>
            <a:endParaRPr lang="cs-CZ" dirty="0"/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6749351"/>
              </p:ext>
            </p:extLst>
          </p:nvPr>
        </p:nvGraphicFramePr>
        <p:xfrm>
          <a:off x="1331639" y="4005064"/>
          <a:ext cx="7128792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6264"/>
                <a:gridCol w="2376264"/>
                <a:gridCol w="2376264"/>
              </a:tblGrid>
              <a:tr h="370840"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Segment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BID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ASK</a:t>
                      </a:r>
                      <a:endParaRPr lang="cs-CZ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2000" dirty="0" err="1" smtClean="0"/>
                        <a:t>Patria</a:t>
                      </a:r>
                      <a:r>
                        <a:rPr lang="cs-CZ" sz="2000" dirty="0" smtClean="0"/>
                        <a:t> (MBT, devizy)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25,4922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25,5693</a:t>
                      </a:r>
                      <a:endParaRPr lang="cs-CZ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Směnárna (valuty)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25,0000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25,7000</a:t>
                      </a:r>
                      <a:endParaRPr lang="cs-CZ" sz="2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ovéPole 6"/>
          <p:cNvSpPr txBox="1"/>
          <p:nvPr/>
        </p:nvSpPr>
        <p:spPr>
          <a:xfrm>
            <a:off x="5678047" y="5219382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(K pátku 11.10.2013)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041327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553544" y="764704"/>
            <a:ext cx="8229600" cy="1143000"/>
          </a:xfrm>
        </p:spPr>
        <p:txBody>
          <a:bodyPr/>
          <a:lstStyle/>
          <a:p>
            <a:r>
              <a:rPr lang="cs-CZ" dirty="0" smtClean="0"/>
              <a:t>Příklad 2</a:t>
            </a:r>
            <a:endParaRPr lang="cs-CZ" dirty="0"/>
          </a:p>
        </p:txBody>
      </p:sp>
      <p:graphicFrame>
        <p:nvGraphicFramePr>
          <p:cNvPr id="10" name="Tabulk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6260683"/>
              </p:ext>
            </p:extLst>
          </p:nvPr>
        </p:nvGraphicFramePr>
        <p:xfrm>
          <a:off x="323528" y="620688"/>
          <a:ext cx="6096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BID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ASK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err="1" smtClean="0"/>
                        <a:t>Citibank</a:t>
                      </a:r>
                      <a:r>
                        <a:rPr lang="cs-CZ" baseline="0" dirty="0" smtClean="0"/>
                        <a:t> (USA)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1,2145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1,2152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TextovéPole 10"/>
          <p:cNvSpPr txBox="1"/>
          <p:nvPr/>
        </p:nvSpPr>
        <p:spPr>
          <a:xfrm>
            <a:off x="179512" y="116632"/>
            <a:ext cx="5832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Kurzovní lístek USD/EUR</a:t>
            </a:r>
            <a:endParaRPr lang="cs-CZ" b="1" dirty="0"/>
          </a:p>
        </p:txBody>
      </p:sp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7530235"/>
              </p:ext>
            </p:extLst>
          </p:nvPr>
        </p:nvGraphicFramePr>
        <p:xfrm>
          <a:off x="179512" y="1628800"/>
          <a:ext cx="8748465" cy="454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16155"/>
                <a:gridCol w="2916155"/>
                <a:gridCol w="2916155"/>
              </a:tblGrid>
              <a:tr h="273842">
                <a:tc>
                  <a:txBody>
                    <a:bodyPr/>
                    <a:lstStyle/>
                    <a:p>
                      <a:r>
                        <a:rPr lang="cs-CZ" dirty="0" smtClean="0"/>
                        <a:t>Úkol 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Řešení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Postup</a:t>
                      </a:r>
                      <a:endParaRPr lang="cs-CZ" dirty="0"/>
                    </a:p>
                  </a:txBody>
                  <a:tcPr/>
                </a:tc>
              </a:tr>
              <a:tr h="877796"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a) proveďte převod této americké kotace na evropskou kotaci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/>
                        <a:t>EUR/USD 0,8229 (</a:t>
                      </a:r>
                      <a:r>
                        <a:rPr lang="cs-CZ" sz="1600" dirty="0" err="1" smtClean="0"/>
                        <a:t>bid</a:t>
                      </a:r>
                      <a:r>
                        <a:rPr lang="cs-CZ" sz="1600" dirty="0" smtClean="0"/>
                        <a:t>), 0,8234 (</a:t>
                      </a:r>
                      <a:r>
                        <a:rPr lang="cs-CZ" sz="1600" dirty="0" err="1" smtClean="0"/>
                        <a:t>ask</a:t>
                      </a:r>
                      <a:r>
                        <a:rPr lang="cs-CZ" sz="1600" dirty="0" smtClean="0"/>
                        <a:t>)</a:t>
                      </a:r>
                    </a:p>
                    <a:p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1,21</a:t>
                      </a:r>
                      <a:r>
                        <a:rPr lang="en-US" sz="1600" dirty="0" smtClean="0"/>
                        <a:t>~</a:t>
                      </a:r>
                      <a:r>
                        <a:rPr lang="cs-CZ" sz="1600" dirty="0" smtClean="0"/>
                        <a:t> USD/EUR =</a:t>
                      </a:r>
                      <a:r>
                        <a:rPr lang="en-US" sz="1600" dirty="0" smtClean="0"/>
                        <a:t>&gt; 1,21~ USD=1 EUR</a:t>
                      </a:r>
                    </a:p>
                    <a:p>
                      <a:r>
                        <a:rPr lang="en-US" sz="1600" dirty="0" smtClean="0"/>
                        <a:t>1 USD = 1/1,21~ EUR =&gt; 1/1,21~ EUR/USD</a:t>
                      </a:r>
                      <a:r>
                        <a:rPr lang="cs-CZ" sz="1600" dirty="0" smtClean="0"/>
                        <a:t> a prohodit </a:t>
                      </a:r>
                      <a:r>
                        <a:rPr lang="cs-CZ" sz="1600" dirty="0" err="1" smtClean="0"/>
                        <a:t>bid</a:t>
                      </a:r>
                      <a:r>
                        <a:rPr lang="cs-CZ" sz="1600" baseline="0" dirty="0" smtClean="0"/>
                        <a:t> a </a:t>
                      </a:r>
                      <a:r>
                        <a:rPr lang="cs-CZ" sz="1600" baseline="0" dirty="0" err="1" smtClean="0"/>
                        <a:t>ask</a:t>
                      </a:r>
                      <a:r>
                        <a:rPr lang="cs-CZ" sz="1600" baseline="0" dirty="0" smtClean="0"/>
                        <a:t>. Protože jiný kontrakt: teď se obchoduje dolar a ne euro!</a:t>
                      </a:r>
                      <a:endParaRPr lang="en-US" sz="1600" dirty="0" smtClean="0"/>
                    </a:p>
                  </a:txBody>
                  <a:tcPr/>
                </a:tc>
              </a:tr>
              <a:tr h="675228"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b) proveďte převod této </a:t>
                      </a:r>
                      <a:r>
                        <a:rPr lang="cs-CZ" sz="1600" dirty="0" err="1" smtClean="0"/>
                        <a:t>outright</a:t>
                      </a:r>
                      <a:r>
                        <a:rPr lang="cs-CZ" sz="1600" dirty="0" smtClean="0"/>
                        <a:t> kotace na kotaci v </a:t>
                      </a:r>
                      <a:r>
                        <a:rPr lang="cs-CZ" sz="1600" dirty="0" err="1" smtClean="0"/>
                        <a:t>small</a:t>
                      </a:r>
                      <a:r>
                        <a:rPr lang="cs-CZ" sz="1600" dirty="0" smtClean="0"/>
                        <a:t> </a:t>
                      </a:r>
                      <a:r>
                        <a:rPr lang="cs-CZ" sz="1600" dirty="0" err="1" smtClean="0"/>
                        <a:t>figure</a:t>
                      </a:r>
                      <a:r>
                        <a:rPr lang="cs-CZ" sz="1600" dirty="0" smtClean="0"/>
                        <a:t> pro americkou i evropskou kotaci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/>
                        <a:t>americká kotace 45-52, evropská kotace 29-34</a:t>
                      </a:r>
                    </a:p>
                    <a:p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Vezmu poslední čísla, která se liší (stejný</a:t>
                      </a:r>
                      <a:r>
                        <a:rPr lang="cs-CZ" sz="1600" baseline="0" dirty="0" smtClean="0"/>
                        <a:t> počet číslic u </a:t>
                      </a:r>
                      <a:r>
                        <a:rPr lang="cs-CZ" sz="1600" baseline="0" dirty="0" err="1" smtClean="0"/>
                        <a:t>bid</a:t>
                      </a:r>
                      <a:r>
                        <a:rPr lang="cs-CZ" sz="1600" baseline="0" dirty="0" smtClean="0"/>
                        <a:t> i </a:t>
                      </a:r>
                      <a:r>
                        <a:rPr lang="cs-CZ" sz="1600" baseline="0" dirty="0" err="1" smtClean="0"/>
                        <a:t>ask</a:t>
                      </a:r>
                      <a:r>
                        <a:rPr lang="cs-CZ" sz="1600" baseline="0" dirty="0" smtClean="0"/>
                        <a:t>).</a:t>
                      </a:r>
                      <a:endParaRPr lang="cs-CZ" sz="1600" dirty="0"/>
                    </a:p>
                  </a:txBody>
                  <a:tcPr/>
                </a:tc>
              </a:tr>
              <a:tr h="1485501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c)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cs-CZ" sz="1600" dirty="0" smtClean="0"/>
                        <a:t>vypočítejte velikost </a:t>
                      </a:r>
                      <a:r>
                        <a:rPr lang="cs-CZ" sz="1600" dirty="0" err="1" smtClean="0"/>
                        <a:t>spreadu</a:t>
                      </a:r>
                      <a:r>
                        <a:rPr lang="cs-CZ" sz="1600" dirty="0" smtClean="0"/>
                        <a:t> (kurzového rozpětí) mezi </a:t>
                      </a:r>
                      <a:r>
                        <a:rPr lang="cs-CZ" sz="1600" dirty="0" err="1" smtClean="0"/>
                        <a:t>bid</a:t>
                      </a:r>
                      <a:r>
                        <a:rPr lang="cs-CZ" sz="1600" dirty="0" smtClean="0"/>
                        <a:t>/</a:t>
                      </a:r>
                      <a:r>
                        <a:rPr lang="cs-CZ" sz="1600" dirty="0" err="1" smtClean="0"/>
                        <a:t>ask</a:t>
                      </a:r>
                      <a:r>
                        <a:rPr lang="cs-CZ" sz="1600" dirty="0" smtClean="0"/>
                        <a:t> kurzem v </a:t>
                      </a:r>
                      <a:r>
                        <a:rPr lang="cs-CZ" sz="1600" dirty="0" err="1" smtClean="0"/>
                        <a:t>points</a:t>
                      </a:r>
                      <a:r>
                        <a:rPr lang="cs-CZ" sz="1600" dirty="0" smtClean="0"/>
                        <a:t>, resp. </a:t>
                      </a:r>
                      <a:r>
                        <a:rPr lang="cs-CZ" sz="1600" dirty="0" err="1" smtClean="0"/>
                        <a:t>pips</a:t>
                      </a:r>
                      <a:r>
                        <a:rPr lang="cs-CZ" sz="1600" dirty="0" smtClean="0"/>
                        <a:t> (bodech) a v procentech pro americkou i evropskou kotaci 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/>
                        <a:t>americká kotace 7 </a:t>
                      </a:r>
                      <a:r>
                        <a:rPr lang="cs-CZ" sz="1600" dirty="0" err="1" smtClean="0"/>
                        <a:t>points</a:t>
                      </a:r>
                      <a:r>
                        <a:rPr lang="cs-CZ" sz="1600" dirty="0" smtClean="0"/>
                        <a:t> (bodů), tj. 0,058 % z kurzu střed (1,21485 USD/EUR), evropská kotace 5 </a:t>
                      </a:r>
                      <a:r>
                        <a:rPr lang="cs-CZ" sz="1600" dirty="0" err="1" smtClean="0"/>
                        <a:t>points</a:t>
                      </a:r>
                      <a:r>
                        <a:rPr lang="cs-CZ" sz="1600" dirty="0" smtClean="0"/>
                        <a:t> (bodů), tj. 0,061 % z kurzu střed (0,82315 EUR/USD)</a:t>
                      </a:r>
                    </a:p>
                    <a:p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Spread</a:t>
                      </a:r>
                      <a:r>
                        <a:rPr lang="en-US" sz="1600" baseline="0" dirty="0" smtClean="0"/>
                        <a:t> = </a:t>
                      </a:r>
                      <a:r>
                        <a:rPr lang="en-US" sz="1600" baseline="0" dirty="0" err="1" smtClean="0"/>
                        <a:t>absolutn</a:t>
                      </a:r>
                      <a:r>
                        <a:rPr lang="cs-CZ" sz="1600" baseline="0" dirty="0" smtClean="0"/>
                        <a:t>í hodnota (</a:t>
                      </a:r>
                      <a:r>
                        <a:rPr lang="cs-CZ" sz="1600" baseline="0" dirty="0" err="1" smtClean="0"/>
                        <a:t>bid</a:t>
                      </a:r>
                      <a:r>
                        <a:rPr lang="cs-CZ" sz="1600" baseline="0" dirty="0" smtClean="0"/>
                        <a:t> – </a:t>
                      </a:r>
                      <a:r>
                        <a:rPr lang="cs-CZ" sz="1600" baseline="0" dirty="0" err="1" smtClean="0"/>
                        <a:t>ask</a:t>
                      </a:r>
                      <a:r>
                        <a:rPr lang="cs-CZ" sz="1600" baseline="0" dirty="0" smtClean="0"/>
                        <a:t>)</a:t>
                      </a:r>
                    </a:p>
                    <a:p>
                      <a:endParaRPr lang="cs-CZ" sz="1600" baseline="0" dirty="0" smtClean="0"/>
                    </a:p>
                    <a:p>
                      <a:r>
                        <a:rPr lang="cs-CZ" sz="1600" baseline="0" dirty="0" err="1" smtClean="0"/>
                        <a:t>Spread</a:t>
                      </a:r>
                      <a:r>
                        <a:rPr lang="cs-CZ" sz="1600" baseline="0" dirty="0" smtClean="0"/>
                        <a:t> v procentech = </a:t>
                      </a:r>
                      <a:r>
                        <a:rPr lang="cs-CZ" sz="1600" baseline="0" dirty="0" err="1" smtClean="0"/>
                        <a:t>spread</a:t>
                      </a:r>
                      <a:r>
                        <a:rPr lang="cs-CZ" sz="1600" baseline="0" dirty="0" smtClean="0"/>
                        <a:t> / střed</a:t>
                      </a:r>
                    </a:p>
                    <a:p>
                      <a:endParaRPr lang="cs-CZ" sz="1600" baseline="0" dirty="0" smtClean="0"/>
                    </a:p>
                    <a:p>
                      <a:r>
                        <a:rPr lang="cs-CZ" sz="1600" baseline="0" dirty="0" smtClean="0"/>
                        <a:t>Střed = (</a:t>
                      </a:r>
                      <a:r>
                        <a:rPr lang="cs-CZ" sz="1600" baseline="0" dirty="0" err="1" smtClean="0"/>
                        <a:t>bid</a:t>
                      </a:r>
                      <a:r>
                        <a:rPr lang="cs-CZ" sz="1600" baseline="0" dirty="0" smtClean="0"/>
                        <a:t> + </a:t>
                      </a:r>
                      <a:r>
                        <a:rPr lang="cs-CZ" sz="1600" baseline="0" dirty="0" err="1" smtClean="0"/>
                        <a:t>ask</a:t>
                      </a:r>
                      <a:r>
                        <a:rPr lang="cs-CZ" sz="1600" baseline="0" dirty="0" smtClean="0"/>
                        <a:t>)/2</a:t>
                      </a:r>
                      <a:endParaRPr lang="cs-CZ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Obdélník 6"/>
          <p:cNvSpPr/>
          <p:nvPr/>
        </p:nvSpPr>
        <p:spPr>
          <a:xfrm>
            <a:off x="7668344" y="188640"/>
            <a:ext cx="1475656" cy="79208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Řešení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85771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95943"/>
            <a:ext cx="8229600" cy="1143000"/>
          </a:xfrm>
        </p:spPr>
        <p:txBody>
          <a:bodyPr/>
          <a:lstStyle/>
          <a:p>
            <a:r>
              <a:rPr lang="cs-CZ" dirty="0" smtClean="0"/>
              <a:t>Rozšíření k příkladu 2c)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238250"/>
            <a:ext cx="8507288" cy="4525963"/>
          </a:xfrm>
        </p:spPr>
        <p:txBody>
          <a:bodyPr>
            <a:noAutofit/>
          </a:bodyPr>
          <a:lstStyle/>
          <a:p>
            <a:r>
              <a:rPr lang="cs-CZ" sz="1800" b="1" dirty="0" smtClean="0"/>
              <a:t>U příkladu 2c) je </a:t>
            </a:r>
            <a:r>
              <a:rPr lang="cs-CZ" sz="1800" b="1" dirty="0" err="1" smtClean="0"/>
              <a:t>spread</a:t>
            </a:r>
            <a:r>
              <a:rPr lang="cs-CZ" sz="1800" b="1" dirty="0" smtClean="0"/>
              <a:t> i relativní </a:t>
            </a:r>
            <a:r>
              <a:rPr lang="cs-CZ" sz="1800" b="1" dirty="0" err="1" smtClean="0"/>
              <a:t>spread</a:t>
            </a:r>
            <a:r>
              <a:rPr lang="cs-CZ" sz="1800" b="1" dirty="0" smtClean="0"/>
              <a:t> (</a:t>
            </a:r>
            <a:r>
              <a:rPr lang="cs-CZ" sz="1800" b="1" dirty="0" err="1" smtClean="0"/>
              <a:t>spread</a:t>
            </a:r>
            <a:r>
              <a:rPr lang="cs-CZ" sz="1800" b="1" dirty="0" smtClean="0"/>
              <a:t>/kurz střed) odlišný pro EUR/USD a jinak pro USD/EUR. První tak může být, druhé ne – to je pouze zaokrouhlením.</a:t>
            </a:r>
          </a:p>
          <a:p>
            <a:r>
              <a:rPr lang="en-US" sz="1800" dirty="0" err="1" smtClean="0"/>
              <a:t>Ozna</a:t>
            </a:r>
            <a:r>
              <a:rPr lang="cs-CZ" sz="1800" dirty="0" err="1" smtClean="0"/>
              <a:t>čme</a:t>
            </a:r>
            <a:r>
              <a:rPr lang="cs-CZ" sz="1800" dirty="0" smtClean="0"/>
              <a:t>:</a:t>
            </a:r>
          </a:p>
          <a:p>
            <a:pPr lvl="1"/>
            <a:r>
              <a:rPr lang="cs-CZ" sz="1600" i="1" dirty="0" smtClean="0"/>
              <a:t>x</a:t>
            </a:r>
            <a:r>
              <a:rPr lang="cs-CZ" sz="1600" dirty="0" smtClean="0"/>
              <a:t> kurz USD/EUR střed</a:t>
            </a:r>
            <a:r>
              <a:rPr lang="en-US" sz="1600" dirty="0" smtClean="0"/>
              <a:t>, </a:t>
            </a:r>
            <a:r>
              <a:rPr lang="cs-CZ" sz="1600" dirty="0" smtClean="0"/>
              <a:t>tj. </a:t>
            </a:r>
            <a:r>
              <a:rPr lang="en-US" sz="1600" dirty="0"/>
              <a:t>(</a:t>
            </a:r>
            <a:r>
              <a:rPr lang="cs-CZ" sz="1600" dirty="0" err="1" smtClean="0"/>
              <a:t>bid</a:t>
            </a:r>
            <a:r>
              <a:rPr lang="cs-CZ" sz="1600" dirty="0" smtClean="0"/>
              <a:t> </a:t>
            </a:r>
            <a:r>
              <a:rPr lang="en-US" sz="1600" dirty="0" smtClean="0"/>
              <a:t>+ ask)/2</a:t>
            </a:r>
            <a:endParaRPr lang="cs-CZ" sz="1600" dirty="0" smtClean="0"/>
          </a:p>
          <a:p>
            <a:pPr lvl="1"/>
            <a:r>
              <a:rPr lang="cs-CZ" sz="1600" i="1" dirty="0" smtClean="0"/>
              <a:t>a</a:t>
            </a:r>
            <a:r>
              <a:rPr lang="cs-CZ" sz="1600" dirty="0" smtClean="0"/>
              <a:t> </a:t>
            </a:r>
            <a:r>
              <a:rPr lang="cs-CZ" sz="1600" dirty="0" err="1" smtClean="0"/>
              <a:t>spread</a:t>
            </a:r>
            <a:r>
              <a:rPr lang="en-US" sz="1600" dirty="0"/>
              <a:t> </a:t>
            </a:r>
            <a:r>
              <a:rPr lang="en-US" sz="1600" dirty="0" smtClean="0"/>
              <a:t>u </a:t>
            </a:r>
            <a:r>
              <a:rPr lang="en-US" sz="1600" dirty="0" err="1" smtClean="0"/>
              <a:t>kurzu</a:t>
            </a:r>
            <a:r>
              <a:rPr lang="en-US" sz="1600" dirty="0" smtClean="0"/>
              <a:t> USD/EUR, </a:t>
            </a:r>
            <a:r>
              <a:rPr lang="en-US" sz="1600" dirty="0" err="1" smtClean="0"/>
              <a:t>tj</a:t>
            </a:r>
            <a:r>
              <a:rPr lang="en-US" sz="1600" dirty="0" smtClean="0"/>
              <a:t>. </a:t>
            </a:r>
            <a:r>
              <a:rPr lang="cs-CZ" sz="1600" dirty="0" smtClean="0"/>
              <a:t>a</a:t>
            </a:r>
            <a:r>
              <a:rPr lang="en-US" sz="1600" dirty="0" err="1" smtClean="0"/>
              <a:t>sk</a:t>
            </a:r>
            <a:r>
              <a:rPr lang="en-US" sz="1600" dirty="0" smtClean="0"/>
              <a:t> – bid</a:t>
            </a:r>
          </a:p>
          <a:p>
            <a:r>
              <a:rPr lang="en-US" sz="1800" dirty="0" smtClean="0"/>
              <a:t>V </a:t>
            </a:r>
            <a:r>
              <a:rPr lang="en-US" sz="1800" dirty="0" err="1" smtClean="0"/>
              <a:t>tomto</a:t>
            </a:r>
            <a:r>
              <a:rPr lang="en-US" sz="1800" dirty="0" smtClean="0"/>
              <a:t> </a:t>
            </a:r>
            <a:r>
              <a:rPr lang="en-US" sz="1800" dirty="0" err="1" smtClean="0"/>
              <a:t>zna</a:t>
            </a:r>
            <a:r>
              <a:rPr lang="cs-CZ" sz="1800" dirty="0" err="1" smtClean="0"/>
              <a:t>čení</a:t>
            </a:r>
            <a:r>
              <a:rPr lang="cs-CZ" sz="1800" dirty="0" smtClean="0"/>
              <a:t>:</a:t>
            </a:r>
          </a:p>
          <a:p>
            <a:endParaRPr lang="cs-CZ" sz="2000" dirty="0"/>
          </a:p>
          <a:p>
            <a:endParaRPr lang="cs-CZ" sz="1800" dirty="0" smtClean="0"/>
          </a:p>
          <a:p>
            <a:endParaRPr lang="cs-CZ" sz="1800" dirty="0"/>
          </a:p>
          <a:p>
            <a:r>
              <a:rPr lang="cs-CZ" sz="1800" dirty="0" smtClean="0"/>
              <a:t>Tvrzení, které chceme dokázat, je, že relativní </a:t>
            </a:r>
            <a:r>
              <a:rPr lang="cs-CZ" sz="1800" dirty="0" err="1" smtClean="0"/>
              <a:t>spread</a:t>
            </a:r>
            <a:r>
              <a:rPr lang="cs-CZ" sz="1800" dirty="0" smtClean="0"/>
              <a:t> u kotace USD/EUR (levá strana následující rovnice) a  EUR/USD (pravá strana následující rovnice) jsou stejné:</a:t>
            </a:r>
          </a:p>
          <a:p>
            <a:pPr marL="0" indent="0">
              <a:buNone/>
            </a:pPr>
            <a:endParaRPr lang="cs-CZ" sz="1800" dirty="0" smtClean="0"/>
          </a:p>
          <a:p>
            <a:pPr marL="0" indent="0">
              <a:buNone/>
            </a:pPr>
            <a:endParaRPr lang="cs-CZ" sz="1800" dirty="0"/>
          </a:p>
          <a:p>
            <a:pPr marL="0" indent="0">
              <a:buNone/>
            </a:pPr>
            <a:endParaRPr lang="cs-CZ" sz="1800" dirty="0" smtClean="0"/>
          </a:p>
          <a:p>
            <a:r>
              <a:rPr lang="cs-CZ" sz="1800" dirty="0" smtClean="0"/>
              <a:t>Úprava pravé strany dává:                                                                   , což jsme chtěli dokázat.</a:t>
            </a:r>
            <a:endParaRPr lang="en-US" sz="1800" dirty="0" smtClean="0"/>
          </a:p>
          <a:p>
            <a:pPr marL="0" indent="0">
              <a:buNone/>
            </a:pPr>
            <a:endParaRPr lang="cs-CZ" sz="2000" dirty="0"/>
          </a:p>
        </p:txBody>
      </p:sp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3450786"/>
              </p:ext>
            </p:extLst>
          </p:nvPr>
        </p:nvGraphicFramePr>
        <p:xfrm>
          <a:off x="2699792" y="2924944"/>
          <a:ext cx="6096000" cy="113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Segment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BID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ASK</a:t>
                      </a:r>
                      <a:endParaRPr lang="cs-CZ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USD/EUR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EUR/USD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9" name="Objek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0841090"/>
              </p:ext>
            </p:extLst>
          </p:nvPr>
        </p:nvGraphicFramePr>
        <p:xfrm>
          <a:off x="4932040" y="3717032"/>
          <a:ext cx="53340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7" name="Rovnice" r:id="rId3" imgW="533169" imgH="393529" progId="Equation.3">
                  <p:embed/>
                </p:oleObj>
              </mc:Choice>
              <mc:Fallback>
                <p:oleObj name="Rovnice" r:id="rId3" imgW="533169" imgH="393529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040" y="3717032"/>
                        <a:ext cx="533400" cy="390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k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4889104"/>
              </p:ext>
            </p:extLst>
          </p:nvPr>
        </p:nvGraphicFramePr>
        <p:xfrm>
          <a:off x="6804248" y="3645024"/>
          <a:ext cx="53340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8" name="Rovnice" r:id="rId5" imgW="533169" imgH="393529" progId="Equation.3">
                  <p:embed/>
                </p:oleObj>
              </mc:Choice>
              <mc:Fallback>
                <p:oleObj name="Rovnice" r:id="rId5" imgW="533169" imgH="393529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4248" y="3645024"/>
                        <a:ext cx="533400" cy="390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k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0304481"/>
              </p:ext>
            </p:extLst>
          </p:nvPr>
        </p:nvGraphicFramePr>
        <p:xfrm>
          <a:off x="4788024" y="3356992"/>
          <a:ext cx="504825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9" name="Rovnice" r:id="rId7" imgW="507780" imgH="177723" progId="Equation.3">
                  <p:embed/>
                </p:oleObj>
              </mc:Choice>
              <mc:Fallback>
                <p:oleObj name="Rovnice" r:id="rId7" imgW="507780" imgH="177723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8024" y="3356992"/>
                        <a:ext cx="504825" cy="180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k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6203925"/>
              </p:ext>
            </p:extLst>
          </p:nvPr>
        </p:nvGraphicFramePr>
        <p:xfrm>
          <a:off x="6804248" y="3356992"/>
          <a:ext cx="504825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0" name="Rovnice" r:id="rId9" imgW="507780" imgH="177723" progId="Equation.3">
                  <p:embed/>
                </p:oleObj>
              </mc:Choice>
              <mc:Fallback>
                <p:oleObj name="Rovnice" r:id="rId9" imgW="507780" imgH="177723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4248" y="3356992"/>
                        <a:ext cx="504825" cy="180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cs-CZ" alt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0" y="1238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0" y="14192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cs-CZ" alt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18" name="Objek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6689780"/>
              </p:ext>
            </p:extLst>
          </p:nvPr>
        </p:nvGraphicFramePr>
        <p:xfrm>
          <a:off x="1135063" y="4672013"/>
          <a:ext cx="1457325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1" name="Rovnice" r:id="rId11" imgW="1460160" imgH="927000" progId="Equation.3">
                  <p:embed/>
                </p:oleObj>
              </mc:Choice>
              <mc:Fallback>
                <p:oleObj name="Rovnice" r:id="rId11" imgW="1460160" imgH="92700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5063" y="4672013"/>
                        <a:ext cx="1457325" cy="923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20" name="Objek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9998115"/>
              </p:ext>
            </p:extLst>
          </p:nvPr>
        </p:nvGraphicFramePr>
        <p:xfrm>
          <a:off x="3419872" y="5517232"/>
          <a:ext cx="3305175" cy="1019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2" name="Rovnice" r:id="rId13" imgW="3302000" imgH="1016000" progId="Equation.3">
                  <p:embed/>
                </p:oleObj>
              </mc:Choice>
              <mc:Fallback>
                <p:oleObj name="Rovnice" r:id="rId13" imgW="3302000" imgH="1016000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872" y="5517232"/>
                        <a:ext cx="3305175" cy="1019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336167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3: Arbitráž</a:t>
            </a:r>
            <a:endParaRPr lang="cs-CZ" dirty="0"/>
          </a:p>
        </p:txBody>
      </p:sp>
      <p:sp>
        <p:nvSpPr>
          <p:cNvPr id="8" name="TextovéPole 7"/>
          <p:cNvSpPr txBox="1"/>
          <p:nvPr/>
        </p:nvSpPr>
        <p:spPr>
          <a:xfrm>
            <a:off x="457137" y="1401172"/>
            <a:ext cx="86868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dirty="0" smtClean="0"/>
              <a:t>Rozhodněte</a:t>
            </a:r>
            <a:r>
              <a:rPr lang="cs-CZ" sz="2000" dirty="0"/>
              <a:t>, zda níže uvedené kotace kurzu CZK a USD zakládají </a:t>
            </a:r>
            <a:r>
              <a:rPr lang="cs-CZ" sz="2000" b="1" dirty="0"/>
              <a:t>příležitost k dvoustranné arbitráži</a:t>
            </a:r>
            <a:r>
              <a:rPr lang="cs-CZ" sz="2000" dirty="0"/>
              <a:t>. Předpokládejte, že máte k dispozici 10 mil. CZK.</a:t>
            </a:r>
          </a:p>
          <a:p>
            <a:endParaRPr lang="cs-CZ" sz="2000" dirty="0"/>
          </a:p>
        </p:txBody>
      </p:sp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3766886"/>
              </p:ext>
            </p:extLst>
          </p:nvPr>
        </p:nvGraphicFramePr>
        <p:xfrm>
          <a:off x="611560" y="2628110"/>
          <a:ext cx="6096000" cy="165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BID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ASK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Československá</a:t>
                      </a:r>
                      <a:r>
                        <a:rPr lang="cs-CZ" baseline="0" dirty="0" smtClean="0"/>
                        <a:t> obchodní banka a.s.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27,458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27,464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err="1" smtClean="0"/>
                        <a:t>Komeční</a:t>
                      </a:r>
                      <a:r>
                        <a:rPr lang="cs-CZ" baseline="0" dirty="0" smtClean="0"/>
                        <a:t> banka, a.s.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27,469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27,475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ovéPole 4"/>
          <p:cNvSpPr txBox="1"/>
          <p:nvPr/>
        </p:nvSpPr>
        <p:spPr>
          <a:xfrm>
            <a:off x="467544" y="2232169"/>
            <a:ext cx="5832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Kurzovní lístek </a:t>
            </a:r>
            <a:r>
              <a:rPr lang="cs-CZ" b="1" dirty="0" smtClean="0">
                <a:solidFill>
                  <a:srgbClr val="FF0000"/>
                </a:solidFill>
              </a:rPr>
              <a:t>USD/CZK</a:t>
            </a:r>
            <a:endParaRPr lang="cs-CZ" b="1" dirty="0">
              <a:solidFill>
                <a:srgbClr val="FF0000"/>
              </a:solidFill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482824" y="4437112"/>
            <a:ext cx="62494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b="1" dirty="0" smtClean="0">
                <a:solidFill>
                  <a:srgbClr val="FF0000"/>
                </a:solidFill>
              </a:rPr>
              <a:t>Otázka?</a:t>
            </a:r>
            <a:endParaRPr lang="cs-CZ" b="1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b="1" dirty="0" smtClean="0">
                <a:solidFill>
                  <a:srgbClr val="FF0000"/>
                </a:solidFill>
              </a:rPr>
              <a:t>Za kolik můžeme koupit 100 dolarů?  </a:t>
            </a:r>
          </a:p>
        </p:txBody>
      </p:sp>
    </p:spTree>
    <p:extLst>
      <p:ext uri="{BB962C8B-B14F-4D97-AF65-F5344CB8AC3E}">
        <p14:creationId xmlns:p14="http://schemas.microsoft.com/office/powerpoint/2010/main" val="18120526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428542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3: řešení</a:t>
            </a:r>
            <a:endParaRPr lang="cs-CZ" dirty="0"/>
          </a:p>
        </p:txBody>
      </p:sp>
      <p:sp>
        <p:nvSpPr>
          <p:cNvPr id="6" name="TextovéPole 5"/>
          <p:cNvSpPr txBox="1"/>
          <p:nvPr/>
        </p:nvSpPr>
        <p:spPr>
          <a:xfrm>
            <a:off x="5687589" y="4628301"/>
            <a:ext cx="27681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rgbClr val="FF0000"/>
                </a:solidFill>
              </a:rPr>
              <a:t>Kdy je možná arbitráž?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cs-CZ" b="1" dirty="0" smtClean="0">
                <a:solidFill>
                  <a:srgbClr val="FF0000"/>
                </a:solidFill>
              </a:rPr>
              <a:t>BID jednoho je vyšší než ASK jiného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cs-CZ" b="1" dirty="0" smtClean="0">
                <a:solidFill>
                  <a:srgbClr val="FF0000"/>
                </a:solidFill>
              </a:rPr>
              <a:t>ASK jednoho je nižší než BID jiného</a:t>
            </a:r>
          </a:p>
        </p:txBody>
      </p:sp>
      <p:sp>
        <p:nvSpPr>
          <p:cNvPr id="8" name="TextovéPole 7"/>
          <p:cNvSpPr txBox="1"/>
          <p:nvPr/>
        </p:nvSpPr>
        <p:spPr>
          <a:xfrm>
            <a:off x="107504" y="1268760"/>
            <a:ext cx="89289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Rozhodněte</a:t>
            </a:r>
            <a:r>
              <a:rPr lang="cs-CZ" dirty="0"/>
              <a:t>, zda níže uvedené kotace kurzu CZK a USD zakládají příležitost k dvoustranné arbitráži. Předpokládejte, že máte k dispozici 10 mil. CZK.</a:t>
            </a:r>
          </a:p>
          <a:p>
            <a:endParaRPr lang="cs-CZ" dirty="0"/>
          </a:p>
        </p:txBody>
      </p:sp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8009705"/>
              </p:ext>
            </p:extLst>
          </p:nvPr>
        </p:nvGraphicFramePr>
        <p:xfrm>
          <a:off x="611560" y="2403365"/>
          <a:ext cx="6096000" cy="165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BID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ASK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Československá</a:t>
                      </a:r>
                      <a:r>
                        <a:rPr lang="cs-CZ" baseline="0" dirty="0" smtClean="0"/>
                        <a:t> obchodní banka a.s.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27,458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27,464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err="1" smtClean="0"/>
                        <a:t>Komeční</a:t>
                      </a:r>
                      <a:r>
                        <a:rPr lang="cs-CZ" baseline="0" dirty="0" smtClean="0"/>
                        <a:t> banka, a.s.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27,469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27,475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ovéPole 4"/>
          <p:cNvSpPr txBox="1"/>
          <p:nvPr/>
        </p:nvSpPr>
        <p:spPr>
          <a:xfrm>
            <a:off x="467544" y="2007424"/>
            <a:ext cx="5832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Kurzovní lístek USD/CZK</a:t>
            </a:r>
            <a:endParaRPr lang="cs-CZ" b="1" dirty="0"/>
          </a:p>
        </p:txBody>
      </p:sp>
      <p:sp>
        <p:nvSpPr>
          <p:cNvPr id="10" name="Obdélník 9"/>
          <p:cNvSpPr/>
          <p:nvPr/>
        </p:nvSpPr>
        <p:spPr>
          <a:xfrm>
            <a:off x="467544" y="4293096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cs-CZ" b="1" dirty="0" smtClean="0"/>
              <a:t>Řešení</a:t>
            </a:r>
          </a:p>
          <a:p>
            <a:r>
              <a:rPr lang="cs-CZ" dirty="0" smtClean="0"/>
              <a:t>Existuje </a:t>
            </a:r>
            <a:r>
              <a:rPr lang="cs-CZ" dirty="0"/>
              <a:t>příležitost k </a:t>
            </a:r>
            <a:r>
              <a:rPr lang="cs-CZ" dirty="0" smtClean="0"/>
              <a:t>arbitráži.</a:t>
            </a:r>
          </a:p>
          <a:p>
            <a:pPr marL="342900" indent="-342900">
              <a:buAutoNum type="arabicPeriod"/>
            </a:pPr>
            <a:r>
              <a:rPr lang="cs-CZ" dirty="0" smtClean="0"/>
              <a:t>Nákupem USD </a:t>
            </a:r>
            <a:r>
              <a:rPr lang="cs-CZ" dirty="0"/>
              <a:t>u dealera ČSOB získáme za </a:t>
            </a:r>
            <a:r>
              <a:rPr lang="cs-CZ" dirty="0" smtClean="0"/>
              <a:t>10 </a:t>
            </a:r>
            <a:r>
              <a:rPr lang="cs-CZ" dirty="0"/>
              <a:t>mil. CZK 364 113,02 USD </a:t>
            </a:r>
            <a:endParaRPr lang="cs-CZ" dirty="0" smtClean="0"/>
          </a:p>
          <a:p>
            <a:pPr marL="342900" indent="-342900">
              <a:buAutoNum type="arabicPeriod"/>
            </a:pPr>
            <a:r>
              <a:rPr lang="cs-CZ" dirty="0" smtClean="0"/>
              <a:t>Následným prodejem </a:t>
            </a:r>
            <a:r>
              <a:rPr lang="cs-CZ" dirty="0"/>
              <a:t>USD u dealera KB získáme 10 001 820,55 CZK </a:t>
            </a:r>
          </a:p>
          <a:p>
            <a:r>
              <a:rPr lang="cs-CZ" dirty="0" smtClean="0"/>
              <a:t>Arbitrážní </a:t>
            </a:r>
            <a:r>
              <a:rPr lang="cs-CZ" dirty="0"/>
              <a:t>zisk </a:t>
            </a:r>
            <a:r>
              <a:rPr lang="cs-CZ" dirty="0" smtClean="0"/>
              <a:t>je </a:t>
            </a:r>
            <a:r>
              <a:rPr lang="cs-CZ" dirty="0"/>
              <a:t>1 820,55 </a:t>
            </a:r>
            <a:r>
              <a:rPr lang="cs-CZ" dirty="0" smtClean="0"/>
              <a:t>CZK</a:t>
            </a:r>
            <a:endParaRPr lang="cs-CZ" dirty="0"/>
          </a:p>
        </p:txBody>
      </p:sp>
      <p:cxnSp>
        <p:nvCxnSpPr>
          <p:cNvPr id="7" name="Přímá spojnice se šipkou 6"/>
          <p:cNvCxnSpPr/>
          <p:nvPr/>
        </p:nvCxnSpPr>
        <p:spPr>
          <a:xfrm flipH="1">
            <a:off x="3563888" y="3115420"/>
            <a:ext cx="1296144" cy="73866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ovéPole 10"/>
          <p:cNvSpPr txBox="1"/>
          <p:nvPr/>
        </p:nvSpPr>
        <p:spPr>
          <a:xfrm>
            <a:off x="4860032" y="3122773"/>
            <a:ext cx="2144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rgbClr val="FF0000"/>
                </a:solidFill>
              </a:rPr>
              <a:t>Tady koupím USD</a:t>
            </a:r>
            <a:endParaRPr lang="cs-CZ" b="1" dirty="0">
              <a:solidFill>
                <a:srgbClr val="FF0000"/>
              </a:solidFill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2950599" y="3969930"/>
            <a:ext cx="33177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rgbClr val="FF0000"/>
                </a:solidFill>
              </a:rPr>
              <a:t>Sem je odnesu a dostanu za ně víc CZK než jsem měl původně</a:t>
            </a:r>
            <a:endParaRPr lang="cs-CZ" b="1" dirty="0">
              <a:solidFill>
                <a:srgbClr val="FF0000"/>
              </a:solidFill>
            </a:endParaRPr>
          </a:p>
        </p:txBody>
      </p:sp>
      <p:sp>
        <p:nvSpPr>
          <p:cNvPr id="15" name="Obdélník 14"/>
          <p:cNvSpPr/>
          <p:nvPr/>
        </p:nvSpPr>
        <p:spPr>
          <a:xfrm>
            <a:off x="7668344" y="188640"/>
            <a:ext cx="1475656" cy="79208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Řešení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540859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Příklad 3: Arbitráž z pohledu investora</a:t>
            </a:r>
            <a:endParaRPr lang="cs-CZ" dirty="0"/>
          </a:p>
        </p:txBody>
      </p:sp>
      <p:sp>
        <p:nvSpPr>
          <p:cNvPr id="4" name="Zástupný symbol pro obsah 3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8229600" cy="5189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cs-CZ" sz="1800" b="1" dirty="0" smtClean="0"/>
              <a:t>Možnosti, jak se dá zkusit arbitráž, když mám k dispozici kotace 1 měnového páru (USD/CZK) a 2 dealery</a:t>
            </a:r>
            <a:endParaRPr lang="cs-CZ" sz="1800" b="1" dirty="0"/>
          </a:p>
          <a:p>
            <a:pPr marL="0" indent="0">
              <a:buNone/>
            </a:pPr>
            <a:r>
              <a:rPr lang="cs-CZ" sz="1800" b="1" dirty="0" smtClean="0">
                <a:solidFill>
                  <a:srgbClr val="FF0000"/>
                </a:solidFill>
              </a:rPr>
              <a:t>Když mám koruny.</a:t>
            </a:r>
          </a:p>
          <a:p>
            <a:pPr marL="342900" indent="-342900">
              <a:buAutoNum type="arabicParenR"/>
            </a:pPr>
            <a:r>
              <a:rPr lang="cs-CZ" sz="1800" dirty="0" smtClean="0"/>
              <a:t>koupit u </a:t>
            </a:r>
            <a:r>
              <a:rPr lang="cs-CZ" sz="1800" dirty="0" err="1" smtClean="0"/>
              <a:t>komerčky</a:t>
            </a:r>
            <a:r>
              <a:rPr lang="cs-CZ" sz="1800" dirty="0" smtClean="0"/>
              <a:t> USD a prodat je u </a:t>
            </a:r>
            <a:r>
              <a:rPr lang="cs-CZ" sz="1800" dirty="0" err="1" smtClean="0"/>
              <a:t>ČSOBčka</a:t>
            </a:r>
            <a:r>
              <a:rPr lang="cs-CZ" sz="1800" dirty="0" smtClean="0"/>
              <a:t>, </a:t>
            </a:r>
          </a:p>
          <a:p>
            <a:pPr marL="342900" indent="-342900">
              <a:buAutoNum type="arabicParenR"/>
            </a:pPr>
            <a:r>
              <a:rPr lang="cs-CZ" sz="1800" dirty="0" smtClean="0"/>
              <a:t>koupit u ČSOB USD a prodat je u </a:t>
            </a:r>
            <a:r>
              <a:rPr lang="cs-CZ" sz="1800" dirty="0" err="1" smtClean="0"/>
              <a:t>komerčky</a:t>
            </a:r>
            <a:r>
              <a:rPr lang="cs-CZ" sz="1800" dirty="0" smtClean="0"/>
              <a:t>.</a:t>
            </a:r>
            <a:endParaRPr lang="cs-CZ" sz="1800" dirty="0"/>
          </a:p>
          <a:p>
            <a:pPr marL="0" indent="0">
              <a:buNone/>
            </a:pPr>
            <a:r>
              <a:rPr lang="cs-CZ" sz="1800" b="1" dirty="0" smtClean="0">
                <a:solidFill>
                  <a:srgbClr val="0070C0"/>
                </a:solidFill>
              </a:rPr>
              <a:t>Když mám dolary.</a:t>
            </a:r>
          </a:p>
          <a:p>
            <a:pPr marL="342900" indent="-342900">
              <a:buAutoNum type="arabicParenR"/>
            </a:pPr>
            <a:r>
              <a:rPr lang="cs-CZ" sz="1800" dirty="0" smtClean="0"/>
              <a:t>koupit u </a:t>
            </a:r>
            <a:r>
              <a:rPr lang="cs-CZ" sz="1800" dirty="0" err="1" smtClean="0"/>
              <a:t>komerčky</a:t>
            </a:r>
            <a:r>
              <a:rPr lang="cs-CZ" sz="1800" dirty="0" smtClean="0"/>
              <a:t> koruny a prodat je u ČSOB</a:t>
            </a:r>
            <a:endParaRPr lang="cs-CZ" sz="1800" dirty="0"/>
          </a:p>
          <a:p>
            <a:pPr marL="342900" indent="-342900">
              <a:buAutoNum type="arabicParenR"/>
            </a:pPr>
            <a:r>
              <a:rPr lang="cs-CZ" sz="1800" dirty="0" smtClean="0"/>
              <a:t>koupit u ČSOB koruny a prodat je u KB</a:t>
            </a:r>
          </a:p>
          <a:p>
            <a:pPr marL="0" indent="0">
              <a:buNone/>
            </a:pPr>
            <a:endParaRPr lang="cs-CZ" sz="1800" dirty="0" smtClean="0"/>
          </a:p>
          <a:p>
            <a:r>
              <a:rPr lang="cs-CZ" sz="1800" dirty="0" smtClean="0"/>
              <a:t>Arbitráž můžu provést, když vlastním alespoň jednu z kotovaných měn.</a:t>
            </a:r>
          </a:p>
          <a:p>
            <a:r>
              <a:rPr lang="cs-CZ" sz="1800" dirty="0" smtClean="0"/>
              <a:t>Když nevlastním žádnou? Řešení: půjčit si v jedné z oněch měn: úrokové náklady ale snižují zisk, tudíž nesoulad kotací musí být dostatečně výhodný.</a:t>
            </a:r>
          </a:p>
          <a:p>
            <a:pPr marL="0" indent="0">
              <a:buNone/>
            </a:pPr>
            <a:endParaRPr lang="cs-CZ" sz="1800" dirty="0" smtClean="0"/>
          </a:p>
          <a:p>
            <a:pPr marL="0" indent="0">
              <a:buNone/>
            </a:pPr>
            <a:r>
              <a:rPr lang="cs-CZ" sz="1800" b="1" dirty="0" smtClean="0"/>
              <a:t>Více dealerů? Pak počet případných cest narůstá (např. koupit USD u České spořitelny a prodat je u </a:t>
            </a:r>
            <a:r>
              <a:rPr lang="cs-CZ" sz="1800" b="1" dirty="0" err="1" smtClean="0"/>
              <a:t>Raiffeisenky</a:t>
            </a:r>
            <a:r>
              <a:rPr lang="cs-CZ" sz="1800" b="1" dirty="0" smtClean="0"/>
              <a:t>.)</a:t>
            </a:r>
          </a:p>
          <a:p>
            <a:pPr marL="0" indent="0">
              <a:buNone/>
            </a:pPr>
            <a:endParaRPr lang="cs-CZ" sz="1800" dirty="0"/>
          </a:p>
        </p:txBody>
      </p:sp>
    </p:spTree>
    <p:extLst>
      <p:ext uri="{BB962C8B-B14F-4D97-AF65-F5344CB8AC3E}">
        <p14:creationId xmlns:p14="http://schemas.microsoft.com/office/powerpoint/2010/main" val="34265517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74397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Příklad 3: Arbitráž z pohledu brokera</a:t>
            </a:r>
            <a:endParaRPr lang="cs-CZ" dirty="0"/>
          </a:p>
        </p:txBody>
      </p:sp>
      <p:sp>
        <p:nvSpPr>
          <p:cNvPr id="8" name="TextovéPole 7"/>
          <p:cNvSpPr txBox="1"/>
          <p:nvPr/>
        </p:nvSpPr>
        <p:spPr>
          <a:xfrm>
            <a:off x="464033" y="1650757"/>
            <a:ext cx="8284431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Proč nemůže arbitrážní příležitost trvat věčně?</a:t>
            </a:r>
          </a:p>
          <a:p>
            <a:pPr marL="457200" indent="-457200">
              <a:buFont typeface="+mj-lt"/>
              <a:buAutoNum type="arabicPeriod"/>
            </a:pPr>
            <a:r>
              <a:rPr lang="cs-CZ" sz="2400" dirty="0" smtClean="0"/>
              <a:t>Broker </a:t>
            </a:r>
            <a:r>
              <a:rPr lang="cs-CZ" sz="2400" b="1" dirty="0" smtClean="0">
                <a:solidFill>
                  <a:srgbClr val="FF0000"/>
                </a:solidFill>
              </a:rPr>
              <a:t>počítačově sleduje soulad </a:t>
            </a:r>
            <a:r>
              <a:rPr lang="cs-CZ" sz="2400" dirty="0" smtClean="0"/>
              <a:t>svých kotací s kotacemi ostatních brokerů</a:t>
            </a:r>
            <a:r>
              <a:rPr lang="cs-CZ" sz="2400" dirty="0"/>
              <a:t> </a:t>
            </a:r>
            <a:endParaRPr lang="cs-CZ" sz="24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s-CZ" sz="2000" dirty="0" smtClean="0"/>
              <a:t>Obchodník s čímkoliv nechce prodávat za příliš </a:t>
            </a:r>
            <a:r>
              <a:rPr lang="cs-CZ" sz="2000" dirty="0" err="1" smtClean="0"/>
              <a:t>levno</a:t>
            </a:r>
            <a:r>
              <a:rPr lang="cs-CZ" sz="2000" dirty="0" smtClean="0"/>
              <a:t> a nakupovat za příliš draho</a:t>
            </a:r>
          </a:p>
          <a:p>
            <a:pPr marL="457200" indent="-457200">
              <a:buFont typeface="+mj-lt"/>
              <a:buAutoNum type="arabicPeriod"/>
            </a:pPr>
            <a:r>
              <a:rPr lang="cs-CZ" sz="2400" dirty="0" smtClean="0"/>
              <a:t>Arbitražéři využívající nesoulad kotací </a:t>
            </a:r>
            <a:r>
              <a:rPr lang="cs-CZ" sz="2400" b="1" dirty="0" smtClean="0">
                <a:solidFill>
                  <a:srgbClr val="FF0000"/>
                </a:solidFill>
              </a:rPr>
              <a:t>zvýší poptávku </a:t>
            </a:r>
            <a:r>
              <a:rPr lang="cs-CZ" sz="2400" dirty="0" smtClean="0"/>
              <a:t>po určitých kotacích: brokeři zareagují rozšířením </a:t>
            </a:r>
            <a:r>
              <a:rPr lang="cs-CZ" sz="2400" dirty="0" err="1" smtClean="0"/>
              <a:t>spreadu</a:t>
            </a:r>
            <a:r>
              <a:rPr lang="cs-CZ" sz="2400" dirty="0" smtClean="0"/>
              <a:t> na tyto kotace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cs-CZ" sz="2000" dirty="0" smtClean="0"/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cs-CZ" sz="2000" dirty="0" smtClean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cs-CZ" sz="2000" dirty="0" smtClean="0"/>
              <a:t>Vyšší </a:t>
            </a:r>
            <a:r>
              <a:rPr lang="cs-CZ" sz="2000" dirty="0" err="1" smtClean="0"/>
              <a:t>spread</a:t>
            </a:r>
            <a:r>
              <a:rPr lang="cs-CZ" sz="2000" dirty="0" smtClean="0"/>
              <a:t> = vyšší zisk,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cs-CZ" sz="2000" dirty="0" smtClean="0"/>
              <a:t>Vyšší </a:t>
            </a:r>
            <a:r>
              <a:rPr lang="cs-CZ" sz="2000" dirty="0" err="1" smtClean="0"/>
              <a:t>spread</a:t>
            </a:r>
            <a:r>
              <a:rPr lang="cs-CZ" sz="2000" dirty="0" smtClean="0"/>
              <a:t> = vyrovnání poptávky v obou směrech, aby se brokerovi nekupily dolary nebo koruny</a:t>
            </a:r>
          </a:p>
        </p:txBody>
      </p:sp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0259479"/>
              </p:ext>
            </p:extLst>
          </p:nvPr>
        </p:nvGraphicFramePr>
        <p:xfrm>
          <a:off x="5292080" y="4221088"/>
          <a:ext cx="324036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1296144"/>
                <a:gridCol w="1008112"/>
              </a:tblGrid>
              <a:tr h="370840">
                <a:tc>
                  <a:txBody>
                    <a:bodyPr/>
                    <a:lstStyle/>
                    <a:p>
                      <a:r>
                        <a:rPr lang="cs-CZ" sz="1400" dirty="0" smtClean="0"/>
                        <a:t>CZK/USD</a:t>
                      </a:r>
                      <a:endParaRPr lang="cs-CZ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BID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ASK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ČSOB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27,458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27,464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KB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27,469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27,475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Šipka dolů 3"/>
          <p:cNvSpPr/>
          <p:nvPr/>
        </p:nvSpPr>
        <p:spPr>
          <a:xfrm>
            <a:off x="7092280" y="4958685"/>
            <a:ext cx="288032" cy="36004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Šipka dolů 8"/>
          <p:cNvSpPr/>
          <p:nvPr/>
        </p:nvSpPr>
        <p:spPr>
          <a:xfrm flipV="1">
            <a:off x="8325575" y="4581128"/>
            <a:ext cx="288032" cy="36004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350419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Top 4 věci u platební bilance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 smtClean="0">
                <a:solidFill>
                  <a:srgbClr val="FF0000"/>
                </a:solidFill>
              </a:rPr>
              <a:t>Hlavní položky </a:t>
            </a:r>
            <a:r>
              <a:rPr lang="cs-CZ" dirty="0" smtClean="0"/>
              <a:t>platební bilance </a:t>
            </a:r>
          </a:p>
          <a:p>
            <a:r>
              <a:rPr lang="cs-CZ" b="1" dirty="0" smtClean="0">
                <a:solidFill>
                  <a:srgbClr val="FF0000"/>
                </a:solidFill>
              </a:rPr>
              <a:t>Význam sald </a:t>
            </a:r>
            <a:r>
              <a:rPr lang="cs-CZ" dirty="0" smtClean="0"/>
              <a:t>platební bilance</a:t>
            </a:r>
          </a:p>
          <a:p>
            <a:r>
              <a:rPr lang="cs-CZ" b="1" dirty="0" smtClean="0">
                <a:solidFill>
                  <a:srgbClr val="FF0000"/>
                </a:solidFill>
              </a:rPr>
              <a:t>Vztah</a:t>
            </a:r>
            <a:r>
              <a:rPr lang="cs-CZ" dirty="0" smtClean="0"/>
              <a:t> platební bilance a </a:t>
            </a:r>
            <a:r>
              <a:rPr lang="cs-CZ" b="1" dirty="0" smtClean="0">
                <a:solidFill>
                  <a:srgbClr val="FF0000"/>
                </a:solidFill>
              </a:rPr>
              <a:t>investiční pozice</a:t>
            </a:r>
          </a:p>
          <a:p>
            <a:r>
              <a:rPr lang="cs-CZ" dirty="0" smtClean="0"/>
              <a:t>Kladnost/zápornost </a:t>
            </a:r>
            <a:r>
              <a:rPr lang="cs-CZ" b="1" dirty="0" smtClean="0">
                <a:solidFill>
                  <a:srgbClr val="FF0000"/>
                </a:solidFill>
              </a:rPr>
              <a:t>pozice ČR</a:t>
            </a:r>
            <a:r>
              <a:rPr lang="cs-CZ" dirty="0" smtClean="0"/>
              <a:t>: výkonová bilance, bilance výnosů, běžný účet, přímé zahraniční investice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2693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4: Křížový kurz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340768"/>
            <a:ext cx="6380353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000" dirty="0" smtClean="0"/>
              <a:t>Doplňte </a:t>
            </a:r>
            <a:r>
              <a:rPr lang="cs-CZ" sz="2000" dirty="0"/>
              <a:t>chybějící křížové </a:t>
            </a:r>
            <a:r>
              <a:rPr lang="cs-CZ" sz="2000" dirty="0" smtClean="0"/>
              <a:t>kurzy:</a:t>
            </a:r>
          </a:p>
          <a:p>
            <a:r>
              <a:rPr lang="cs-CZ" sz="2000" dirty="0" smtClean="0"/>
              <a:t>AUD/EUR</a:t>
            </a:r>
          </a:p>
          <a:p>
            <a:r>
              <a:rPr lang="cs-CZ" sz="2000" dirty="0" smtClean="0"/>
              <a:t>GBP/CHF</a:t>
            </a:r>
          </a:p>
          <a:p>
            <a:r>
              <a:rPr lang="cs-CZ" sz="2000" dirty="0" smtClean="0"/>
              <a:t>JPY/GBP</a:t>
            </a:r>
            <a:r>
              <a:rPr lang="cs-CZ" sz="2000" dirty="0"/>
              <a:t>) </a:t>
            </a:r>
            <a:endParaRPr lang="cs-CZ" sz="2000" dirty="0" smtClean="0"/>
          </a:p>
          <a:p>
            <a:pPr marL="0" indent="0">
              <a:buNone/>
            </a:pPr>
            <a:r>
              <a:rPr lang="cs-CZ" sz="2000" dirty="0" smtClean="0"/>
              <a:t>do </a:t>
            </a:r>
            <a:r>
              <a:rPr lang="cs-CZ" sz="2000" dirty="0"/>
              <a:t>přiložené tabulky z Wall Street </a:t>
            </a:r>
            <a:r>
              <a:rPr lang="cs-CZ" sz="2000" dirty="0" err="1"/>
              <a:t>Journal</a:t>
            </a:r>
            <a:r>
              <a:rPr lang="cs-CZ" sz="2000" dirty="0" smtClean="0"/>
              <a:t>.</a:t>
            </a:r>
            <a:endParaRPr lang="en-US" sz="20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5191472" y="1304465"/>
            <a:ext cx="374441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rgbClr val="FF0000"/>
                </a:solidFill>
              </a:rPr>
              <a:t>Otázky?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b="1" dirty="0" smtClean="0">
                <a:solidFill>
                  <a:srgbClr val="FF0000"/>
                </a:solidFill>
              </a:rPr>
              <a:t>K čemu je křížový kurz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cs-CZ" b="1" dirty="0" smtClean="0">
                <a:solidFill>
                  <a:srgbClr val="FF0000"/>
                </a:solidFill>
              </a:rPr>
              <a:t>Motivační příklad s Ruskem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cs-CZ" b="1" dirty="0" smtClean="0">
                <a:solidFill>
                  <a:srgbClr val="FF0000"/>
                </a:solidFill>
              </a:rPr>
              <a:t>Měnový pár, který nelze kótovat podle nabídky a poptávky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cs-CZ" b="1" dirty="0" smtClean="0">
                <a:solidFill>
                  <a:srgbClr val="FF0000"/>
                </a:solidFill>
              </a:rPr>
              <a:t>Zlatý standard</a:t>
            </a:r>
          </a:p>
        </p:txBody>
      </p:sp>
      <p:pic>
        <p:nvPicPr>
          <p:cNvPr id="1026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081" y="3429000"/>
            <a:ext cx="7714283" cy="2922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73606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4: Křížový kurz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1412776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1800" dirty="0" smtClean="0"/>
              <a:t>Doplňte </a:t>
            </a:r>
            <a:r>
              <a:rPr lang="cs-CZ" sz="1800" dirty="0"/>
              <a:t>chybějící křížové kurzy (AUD/EUR, GBP/CHF a JPY/GBP) do přiložené tabulky z Wall Street </a:t>
            </a:r>
            <a:r>
              <a:rPr lang="cs-CZ" sz="1800" dirty="0" err="1"/>
              <a:t>Journal</a:t>
            </a:r>
            <a:r>
              <a:rPr lang="cs-CZ" sz="1800" dirty="0" smtClean="0"/>
              <a:t>.</a:t>
            </a:r>
            <a:endParaRPr lang="en-US" sz="1800" dirty="0"/>
          </a:p>
        </p:txBody>
      </p:sp>
      <p:pic>
        <p:nvPicPr>
          <p:cNvPr id="1026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5" y="2132856"/>
            <a:ext cx="5374645" cy="2036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Tabulk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9680909"/>
              </p:ext>
            </p:extLst>
          </p:nvPr>
        </p:nvGraphicFramePr>
        <p:xfrm>
          <a:off x="503547" y="3858446"/>
          <a:ext cx="8418696" cy="2392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3116"/>
                <a:gridCol w="1403116"/>
                <a:gridCol w="1403116"/>
                <a:gridCol w="1403116"/>
                <a:gridCol w="1403116"/>
                <a:gridCol w="1403116"/>
              </a:tblGrid>
              <a:tr h="3708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cs-CZ" dirty="0" smtClean="0"/>
                        <a:t>Křížový kurz pomocí</a:t>
                      </a:r>
                      <a:r>
                        <a:rPr lang="cs-CZ" baseline="0" dirty="0" smtClean="0"/>
                        <a:t> USD</a:t>
                      </a:r>
                      <a:endParaRPr lang="cs-CZ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baseline="0" dirty="0" smtClean="0"/>
                        <a:t>Z </a:t>
                      </a:r>
                      <a:r>
                        <a:rPr lang="en-US" baseline="0" dirty="0" err="1" smtClean="0"/>
                        <a:t>opa</a:t>
                      </a:r>
                      <a:r>
                        <a:rPr lang="cs-CZ" baseline="0" dirty="0" err="1" smtClean="0"/>
                        <a:t>čného</a:t>
                      </a:r>
                      <a:r>
                        <a:rPr lang="cs-CZ" baseline="0" dirty="0" smtClean="0"/>
                        <a:t> směru kotace</a:t>
                      </a:r>
                      <a:r>
                        <a:rPr lang="en-US" baseline="0" dirty="0" smtClean="0"/>
                        <a:t> *</a:t>
                      </a:r>
                      <a:r>
                        <a:rPr lang="cs-CZ" baseline="0" dirty="0" smtClean="0"/>
                        <a:t> </a:t>
                      </a:r>
                      <a:endParaRPr lang="cs-CZ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cs-CZ" dirty="0" smtClean="0"/>
                        <a:t>Křížový</a:t>
                      </a:r>
                      <a:r>
                        <a:rPr lang="cs-CZ" baseline="0" dirty="0" smtClean="0"/>
                        <a:t> kurz</a:t>
                      </a:r>
                      <a:r>
                        <a:rPr lang="cs-CZ" dirty="0" smtClean="0"/>
                        <a:t> podle DKK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První měna</a:t>
                      </a:r>
                      <a:r>
                        <a:rPr lang="cs-CZ" baseline="0" dirty="0" smtClean="0"/>
                        <a:t> v USD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Druhá měna v USD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Po</a:t>
                      </a:r>
                      <a:r>
                        <a:rPr lang="cs-CZ" baseline="0" dirty="0" smtClean="0"/>
                        <a:t> </a:t>
                      </a:r>
                      <a:r>
                        <a:rPr lang="cs-CZ" dirty="0" smtClean="0"/>
                        <a:t>vydělení (řešení)</a:t>
                      </a:r>
                      <a:endParaRPr lang="cs-CZ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b="1" dirty="0" smtClean="0"/>
                        <a:t>AUD/EUR</a:t>
                      </a:r>
                      <a:endParaRPr lang="cs-CZ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1,6879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0,9267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b="1" dirty="0" smtClean="0"/>
                        <a:t>1,8214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1,8215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1,8223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b="1" dirty="0" smtClean="0"/>
                        <a:t>GBP/CHF</a:t>
                      </a:r>
                      <a:endParaRPr lang="cs-CZ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0,6204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1,3622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b="1" dirty="0" smtClean="0"/>
                        <a:t>0,4554</a:t>
                      </a:r>
                    </a:p>
                    <a:p>
                      <a:endParaRPr lang="cs-CZ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0,4554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0,4555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b="1" dirty="0" smtClean="0"/>
                        <a:t>JPY/GBP</a:t>
                      </a:r>
                      <a:endParaRPr lang="cs-CZ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120,31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0,6204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b="1" dirty="0" smtClean="0"/>
                        <a:t>193,92</a:t>
                      </a:r>
                      <a:endParaRPr lang="cs-CZ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192,31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192,75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ovéPole 7"/>
          <p:cNvSpPr txBox="1"/>
          <p:nvPr/>
        </p:nvSpPr>
        <p:spPr>
          <a:xfrm>
            <a:off x="5832140" y="3150960"/>
            <a:ext cx="3096344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cs-CZ" sz="1600" b="1" dirty="0" smtClean="0"/>
              <a:t>Postup (pro AUD/EUR):</a:t>
            </a:r>
          </a:p>
          <a:p>
            <a:r>
              <a:rPr lang="cs-CZ" sz="1600" dirty="0" smtClean="0"/>
              <a:t>AUD/EUR = (AUD/USD)/(EUR/USD) </a:t>
            </a:r>
            <a:endParaRPr lang="cs-CZ" sz="16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5323802" y="2274128"/>
            <a:ext cx="3779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rgbClr val="FF0000"/>
                </a:solidFill>
              </a:rPr>
              <a:t>1 jednotka této měny…</a:t>
            </a:r>
            <a:endParaRPr lang="cs-CZ" b="1" dirty="0">
              <a:solidFill>
                <a:srgbClr val="FF0000"/>
              </a:solidFill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503547" y="2708920"/>
            <a:ext cx="16921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rgbClr val="FF0000"/>
                </a:solidFill>
              </a:rPr>
              <a:t>…v jednotkách měny této země</a:t>
            </a:r>
            <a:endParaRPr lang="cs-CZ" b="1" dirty="0">
              <a:solidFill>
                <a:srgbClr val="FF0000"/>
              </a:solidFill>
            </a:endParaRPr>
          </a:p>
        </p:txBody>
      </p:sp>
      <p:cxnSp>
        <p:nvCxnSpPr>
          <p:cNvPr id="5" name="Přímá spojnice 4"/>
          <p:cNvCxnSpPr/>
          <p:nvPr/>
        </p:nvCxnSpPr>
        <p:spPr>
          <a:xfrm>
            <a:off x="2843808" y="2708920"/>
            <a:ext cx="4536504" cy="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11"/>
          <p:cNvCxnSpPr/>
          <p:nvPr/>
        </p:nvCxnSpPr>
        <p:spPr>
          <a:xfrm flipV="1">
            <a:off x="2843808" y="2697934"/>
            <a:ext cx="0" cy="1160512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bdélník 14"/>
          <p:cNvSpPr/>
          <p:nvPr/>
        </p:nvSpPr>
        <p:spPr>
          <a:xfrm>
            <a:off x="7668344" y="188640"/>
            <a:ext cx="1475656" cy="79208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Řešení</a:t>
            </a:r>
            <a:endParaRPr lang="cs-CZ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251520" y="6525344"/>
            <a:ext cx="900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* </a:t>
            </a:r>
            <a:r>
              <a:rPr lang="cs-CZ" dirty="0" smtClean="0"/>
              <a:t>Tj. např. AUD/EUR pomocí EUR/AUD, který není v tabulce zakryt. To ale není křížový kurz!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450264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5: Arbitráž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lphaLcParenR"/>
            </a:pPr>
            <a:r>
              <a:rPr lang="cs-CZ" sz="2000" dirty="0" smtClean="0"/>
              <a:t>Rozhodněte</a:t>
            </a:r>
            <a:r>
              <a:rPr lang="cs-CZ" sz="2000" dirty="0"/>
              <a:t>, zda níže uvedené kotace kurzu CZK, EUR a USD zakládají příležitost k trojstranné arbitráži. Předpokládejte, že máte k dispozici 10 mil. CZK. </a:t>
            </a:r>
            <a:endParaRPr lang="cs-CZ" sz="2000" dirty="0" smtClean="0"/>
          </a:p>
          <a:p>
            <a:pPr>
              <a:buFont typeface="+mj-lt"/>
              <a:buAutoNum type="alphaLcParenR"/>
            </a:pPr>
            <a:r>
              <a:rPr lang="cs-CZ" sz="2000" dirty="0" smtClean="0"/>
              <a:t>Vypočítejte</a:t>
            </a:r>
            <a:r>
              <a:rPr lang="cs-CZ" sz="2000" dirty="0"/>
              <a:t>, pro jakou úroveň </a:t>
            </a:r>
            <a:r>
              <a:rPr lang="cs-CZ" sz="2000" dirty="0" err="1"/>
              <a:t>bid</a:t>
            </a:r>
            <a:r>
              <a:rPr lang="cs-CZ" sz="2000" dirty="0"/>
              <a:t>/</a:t>
            </a:r>
            <a:r>
              <a:rPr lang="cs-CZ" sz="2000" dirty="0" err="1"/>
              <a:t>ask</a:t>
            </a:r>
            <a:r>
              <a:rPr lang="cs-CZ" sz="2000" dirty="0"/>
              <a:t> kurzu mezi CZK a USD je automaticky vyloučena příležitost k trojstranné arbitráži. </a:t>
            </a:r>
            <a:endParaRPr lang="cs-CZ" sz="2000" dirty="0" smtClean="0"/>
          </a:p>
          <a:p>
            <a:pPr marL="0" indent="0">
              <a:buNone/>
            </a:pPr>
            <a:r>
              <a:rPr lang="cs-CZ" sz="2000" dirty="0" smtClean="0"/>
              <a:t>Pro </a:t>
            </a:r>
            <a:r>
              <a:rPr lang="cs-CZ" sz="2000" dirty="0"/>
              <a:t>jednoduchost předpokládejme, že veškeré kurzy jsou v podobě evropské kotace</a:t>
            </a:r>
            <a:r>
              <a:rPr lang="cs-CZ" sz="2000" dirty="0" smtClean="0"/>
              <a:t>.</a:t>
            </a:r>
            <a:endParaRPr lang="cs-CZ" sz="2000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5500166"/>
              </p:ext>
            </p:extLst>
          </p:nvPr>
        </p:nvGraphicFramePr>
        <p:xfrm>
          <a:off x="1403648" y="4077072"/>
          <a:ext cx="4876800" cy="158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Dealer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Měna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BID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ASK</a:t>
                      </a:r>
                      <a:endParaRPr lang="cs-CZ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ČSOB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CZK/EUR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32,862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32,931</a:t>
                      </a:r>
                      <a:endParaRPr lang="cs-CZ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KB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EUR/USD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0,8871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0,8873</a:t>
                      </a:r>
                      <a:endParaRPr lang="cs-CZ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GEMB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CZK/USD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29,005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/>
                        <a:t>29,140</a:t>
                      </a:r>
                      <a:endParaRPr lang="en-US" sz="2000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50470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5: Arbitráž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16847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1800" dirty="0" smtClean="0"/>
              <a:t>a) Rozhodněte</a:t>
            </a:r>
            <a:r>
              <a:rPr lang="cs-CZ" sz="1800" dirty="0"/>
              <a:t>, zda níže uvedené kotace kurzu CZK, EUR a USD zakládají příležitost k trojstranné arbitráži. Předpokládejte, že máte k dispozici 10 mil. CZK. </a:t>
            </a:r>
            <a:r>
              <a:rPr lang="cs-CZ" sz="1800" dirty="0" smtClean="0"/>
              <a:t>b) Vypočítejte</a:t>
            </a:r>
            <a:r>
              <a:rPr lang="cs-CZ" sz="1800" dirty="0"/>
              <a:t>, pro jakou úroveň </a:t>
            </a:r>
            <a:r>
              <a:rPr lang="cs-CZ" sz="1800" dirty="0" err="1"/>
              <a:t>bid</a:t>
            </a:r>
            <a:r>
              <a:rPr lang="cs-CZ" sz="1800" dirty="0"/>
              <a:t>/</a:t>
            </a:r>
            <a:r>
              <a:rPr lang="cs-CZ" sz="1800" dirty="0" err="1"/>
              <a:t>ask</a:t>
            </a:r>
            <a:r>
              <a:rPr lang="cs-CZ" sz="1800" dirty="0"/>
              <a:t> kurzu mezi CZK a USD je automaticky vyloučena příležitost k trojstranné arbitráži. Pro jednoduchost předpokládejme, že veškeré kurzy jsou v podobě evropské kotace</a:t>
            </a:r>
            <a:r>
              <a:rPr lang="cs-CZ" sz="1800" dirty="0" smtClean="0"/>
              <a:t>.</a:t>
            </a:r>
            <a:endParaRPr lang="cs-CZ" sz="1800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6095112"/>
              </p:ext>
            </p:extLst>
          </p:nvPr>
        </p:nvGraphicFramePr>
        <p:xfrm>
          <a:off x="0" y="2884837"/>
          <a:ext cx="48768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Dealer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Měna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BID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ASK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ČSOB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CZK/EUR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32,862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32,931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KB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EUR/USD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0,8871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0,8873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GEMB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CZK/USD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29,005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29,140</a:t>
                      </a:r>
                      <a:endParaRPr lang="en-US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Obdélník 4"/>
          <p:cNvSpPr/>
          <p:nvPr/>
        </p:nvSpPr>
        <p:spPr>
          <a:xfrm>
            <a:off x="4997850" y="3789040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cs-CZ" b="1" dirty="0" smtClean="0"/>
              <a:t>Řešení a)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Existuje možnost arbitráže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USD od GEMB (kurz </a:t>
            </a:r>
            <a:r>
              <a:rPr lang="cs-CZ" dirty="0"/>
              <a:t>29,140 CZK/USD) získáme za 10 mil. CZK 343 170,90 USD, </a:t>
            </a:r>
            <a:endParaRPr lang="cs-CZ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Pak EUR od KB (kurz </a:t>
            </a:r>
            <a:r>
              <a:rPr lang="cs-CZ" dirty="0"/>
              <a:t>0,8871 EUR/USD) získáme 304426,91 </a:t>
            </a:r>
            <a:r>
              <a:rPr lang="cs-CZ" dirty="0" smtClean="0"/>
              <a:t>EUR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Nakonec CZK od </a:t>
            </a:r>
            <a:r>
              <a:rPr lang="cs-CZ" dirty="0"/>
              <a:t>ČSOB </a:t>
            </a:r>
            <a:r>
              <a:rPr lang="cs-CZ" dirty="0" smtClean="0"/>
              <a:t>(kurz </a:t>
            </a:r>
            <a:r>
              <a:rPr lang="cs-CZ" dirty="0"/>
              <a:t>32,862 CZK/EUR) získáme 10 004077,12 </a:t>
            </a:r>
            <a:r>
              <a:rPr lang="cs-CZ" dirty="0" smtClean="0"/>
              <a:t>CZK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Arbitrážní zisk 4 077 CZK</a:t>
            </a:r>
            <a:endParaRPr lang="cs-CZ" dirty="0"/>
          </a:p>
        </p:txBody>
      </p:sp>
      <p:sp>
        <p:nvSpPr>
          <p:cNvPr id="7" name="TextovéPole 6"/>
          <p:cNvSpPr txBox="1"/>
          <p:nvPr/>
        </p:nvSpPr>
        <p:spPr>
          <a:xfrm>
            <a:off x="4996959" y="2780928"/>
            <a:ext cx="60486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Možnosti arbitráže s korunami</a:t>
            </a:r>
          </a:p>
          <a:p>
            <a:r>
              <a:rPr lang="cs-CZ" b="1" dirty="0" smtClean="0"/>
              <a:t>	CZK</a:t>
            </a:r>
            <a:r>
              <a:rPr lang="cs-CZ" dirty="0" smtClean="0"/>
              <a:t> -&gt;EUR -&gt; USD -&gt; </a:t>
            </a:r>
            <a:r>
              <a:rPr lang="cs-CZ" b="1" dirty="0" smtClean="0"/>
              <a:t>CZK</a:t>
            </a:r>
          </a:p>
          <a:p>
            <a:r>
              <a:rPr lang="cs-CZ" b="1" dirty="0" smtClean="0"/>
              <a:t>	CZK</a:t>
            </a:r>
            <a:r>
              <a:rPr lang="cs-CZ" dirty="0" smtClean="0"/>
              <a:t> -&gt;USD -&gt; EUR -&gt; </a:t>
            </a:r>
            <a:r>
              <a:rPr lang="cs-CZ" b="1" dirty="0" smtClean="0"/>
              <a:t>CZK</a:t>
            </a:r>
            <a:endParaRPr lang="cs-CZ" b="1" dirty="0"/>
          </a:p>
        </p:txBody>
      </p:sp>
      <p:sp>
        <p:nvSpPr>
          <p:cNvPr id="8" name="Obdélník 7"/>
          <p:cNvSpPr/>
          <p:nvPr/>
        </p:nvSpPr>
        <p:spPr>
          <a:xfrm>
            <a:off x="-28663" y="4426915"/>
            <a:ext cx="5025622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b="1" dirty="0" smtClean="0"/>
              <a:t>Řešení b): </a:t>
            </a:r>
            <a:r>
              <a:rPr lang="cs-CZ" sz="1400" b="1" dirty="0" err="1" smtClean="0"/>
              <a:t>Bezarbitrážní</a:t>
            </a:r>
            <a:r>
              <a:rPr lang="cs-CZ" sz="1400" b="1" dirty="0" smtClean="0"/>
              <a:t> podmínky</a:t>
            </a:r>
          </a:p>
          <a:p>
            <a:r>
              <a:rPr lang="cs-CZ" sz="1400" b="1" dirty="0" smtClean="0"/>
              <a:t>1) Aby nešla zisková arbitráž (stroj na peníze; méně přísná)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400" dirty="0" smtClean="0"/>
              <a:t>Kótovaný BID není nižší než křížový kurz pro ASK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400" dirty="0" smtClean="0"/>
              <a:t>Kótovaný ASK není vyšší než křížový kurz pro BID</a:t>
            </a:r>
          </a:p>
          <a:p>
            <a:r>
              <a:rPr lang="cs-CZ" sz="1400" b="1" dirty="0" smtClean="0"/>
              <a:t>2) Aby obě cesty vycházely stejně výhodně (přísnější)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400" dirty="0" smtClean="0"/>
              <a:t>Kótovaný BID = křížový kurz pro BID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400" dirty="0" smtClean="0"/>
              <a:t>Kótovaný ASK = křížový kurz pro ASK</a:t>
            </a:r>
          </a:p>
          <a:p>
            <a:r>
              <a:rPr lang="cs-CZ" sz="1400" b="1" dirty="0" smtClean="0"/>
              <a:t>Křížový kurz pro </a:t>
            </a:r>
            <a:r>
              <a:rPr lang="cs-CZ" sz="1400" b="1" dirty="0" err="1" smtClean="0"/>
              <a:t>bid</a:t>
            </a:r>
            <a:r>
              <a:rPr lang="cs-CZ" sz="1400" b="1" dirty="0" smtClean="0"/>
              <a:t>: CZK/USDBID</a:t>
            </a:r>
            <a:r>
              <a:rPr lang="cs-CZ" sz="1400" dirty="0" smtClean="0"/>
              <a:t> </a:t>
            </a:r>
            <a:r>
              <a:rPr lang="cs-CZ" sz="1400" dirty="0"/>
              <a:t>= (CZK/EURBID) . (EUR/USDBID) = 32,862 . 0,8871 = </a:t>
            </a:r>
            <a:r>
              <a:rPr lang="cs-CZ" sz="1400" b="1" dirty="0"/>
              <a:t>29,151</a:t>
            </a:r>
          </a:p>
          <a:p>
            <a:r>
              <a:rPr lang="cs-CZ" sz="1400" b="1" dirty="0" smtClean="0"/>
              <a:t>Křížový kurz pro </a:t>
            </a:r>
            <a:r>
              <a:rPr lang="cs-CZ" sz="1400" b="1" dirty="0" err="1" smtClean="0"/>
              <a:t>ask</a:t>
            </a:r>
            <a:r>
              <a:rPr lang="cs-CZ" sz="1400" b="1" dirty="0" smtClean="0"/>
              <a:t>: CZK/USDASK </a:t>
            </a:r>
            <a:r>
              <a:rPr lang="cs-CZ" sz="1400" dirty="0"/>
              <a:t>= (CZK/EURASK) </a:t>
            </a:r>
            <a:r>
              <a:rPr lang="cs-CZ" sz="1400" dirty="0" smtClean="0"/>
              <a:t>.(</a:t>
            </a:r>
            <a:r>
              <a:rPr lang="cs-CZ" sz="1400" dirty="0"/>
              <a:t>EUR/USDASK) = 32,931 . 0,8873 = </a:t>
            </a:r>
            <a:r>
              <a:rPr lang="cs-CZ" sz="1400" b="1" dirty="0"/>
              <a:t>29,220</a:t>
            </a:r>
          </a:p>
        </p:txBody>
      </p:sp>
      <p:sp>
        <p:nvSpPr>
          <p:cNvPr id="9" name="Obdélník 8"/>
          <p:cNvSpPr/>
          <p:nvPr/>
        </p:nvSpPr>
        <p:spPr>
          <a:xfrm>
            <a:off x="7668344" y="188640"/>
            <a:ext cx="1475656" cy="79208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Řešení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218190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Devizový trh</a:t>
            </a:r>
            <a:endParaRPr lang="cs-CZ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79" t="31348" r="46789" b="14485"/>
          <a:stretch/>
        </p:blipFill>
        <p:spPr bwMode="auto">
          <a:xfrm>
            <a:off x="179512" y="1988840"/>
            <a:ext cx="5442858" cy="3962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20981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Proč existuje devizový trh?</a:t>
            </a:r>
            <a:endParaRPr lang="cs-CZ" dirty="0"/>
          </a:p>
        </p:txBody>
      </p:sp>
      <p:sp>
        <p:nvSpPr>
          <p:cNvPr id="7" name="Zástupný symbol pro text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Účastníci trhu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cs-CZ" b="1" dirty="0" smtClean="0">
                <a:solidFill>
                  <a:srgbClr val="FF0000"/>
                </a:solidFill>
              </a:rPr>
              <a:t>Dealer</a:t>
            </a:r>
            <a:r>
              <a:rPr lang="cs-CZ" dirty="0" smtClean="0"/>
              <a:t> (prodává a nakupuje na svůj účet, tj. prodá klientovi něco, co sám vlastní; „překupník“)</a:t>
            </a:r>
          </a:p>
          <a:p>
            <a:r>
              <a:rPr lang="cs-CZ" b="1" dirty="0" smtClean="0">
                <a:solidFill>
                  <a:srgbClr val="FF0000"/>
                </a:solidFill>
              </a:rPr>
              <a:t>Broker</a:t>
            </a:r>
            <a:r>
              <a:rPr lang="cs-CZ" dirty="0" smtClean="0"/>
              <a:t> (dokáže najít pro prodávajícího kupce a naopak, „dohazovač“)</a:t>
            </a:r>
          </a:p>
          <a:p>
            <a:r>
              <a:rPr lang="cs-CZ" b="1" dirty="0" smtClean="0">
                <a:solidFill>
                  <a:srgbClr val="FF0000"/>
                </a:solidFill>
              </a:rPr>
              <a:t>Centrální banka</a:t>
            </a:r>
            <a:r>
              <a:rPr lang="cs-CZ" dirty="0" smtClean="0"/>
              <a:t>: důvody?</a:t>
            </a:r>
          </a:p>
          <a:p>
            <a:r>
              <a:rPr lang="cs-CZ" dirty="0" smtClean="0"/>
              <a:t>Finanční subjekty</a:t>
            </a:r>
          </a:p>
          <a:p>
            <a:pPr lvl="1"/>
            <a:r>
              <a:rPr lang="cs-CZ" b="1" dirty="0" smtClean="0">
                <a:solidFill>
                  <a:srgbClr val="FF0000"/>
                </a:solidFill>
              </a:rPr>
              <a:t>Obchodní banka</a:t>
            </a:r>
            <a:r>
              <a:rPr lang="cs-CZ" dirty="0" smtClean="0"/>
              <a:t>: důvody?</a:t>
            </a:r>
          </a:p>
          <a:p>
            <a:pPr lvl="1"/>
            <a:r>
              <a:rPr lang="cs-CZ" b="1" dirty="0">
                <a:solidFill>
                  <a:srgbClr val="FF0000"/>
                </a:solidFill>
              </a:rPr>
              <a:t>Fond rizikového kapitálu</a:t>
            </a:r>
            <a:r>
              <a:rPr lang="cs-CZ" dirty="0"/>
              <a:t>: důvody</a:t>
            </a:r>
            <a:r>
              <a:rPr lang="cs-CZ" dirty="0" smtClean="0"/>
              <a:t>?</a:t>
            </a:r>
          </a:p>
          <a:p>
            <a:r>
              <a:rPr lang="cs-CZ" dirty="0" smtClean="0"/>
              <a:t>Nefinanční subjekty</a:t>
            </a:r>
          </a:p>
          <a:p>
            <a:pPr lvl="1"/>
            <a:r>
              <a:rPr lang="cs-CZ" b="1" dirty="0" smtClean="0">
                <a:solidFill>
                  <a:srgbClr val="FF0000"/>
                </a:solidFill>
              </a:rPr>
              <a:t>Podniky</a:t>
            </a:r>
            <a:r>
              <a:rPr lang="cs-CZ" dirty="0" smtClean="0"/>
              <a:t>: důvody?</a:t>
            </a:r>
          </a:p>
          <a:p>
            <a:pPr lvl="1"/>
            <a:r>
              <a:rPr lang="cs-CZ" b="1" dirty="0" smtClean="0">
                <a:solidFill>
                  <a:srgbClr val="FF0000"/>
                </a:solidFill>
              </a:rPr>
              <a:t>Fyzická osoba</a:t>
            </a:r>
            <a:r>
              <a:rPr lang="cs-CZ" dirty="0" smtClean="0"/>
              <a:t>: důvody?</a:t>
            </a:r>
            <a:endParaRPr lang="cs-CZ" dirty="0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cs-CZ" dirty="0" smtClean="0"/>
              <a:t>Důvody působení</a:t>
            </a:r>
            <a:endParaRPr lang="cs-CZ" dirty="0"/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b="1" dirty="0" smtClean="0">
                <a:solidFill>
                  <a:srgbClr val="FF0000"/>
                </a:solidFill>
              </a:rPr>
              <a:t>Směna</a:t>
            </a:r>
          </a:p>
          <a:p>
            <a:pPr lvl="1"/>
            <a:r>
              <a:rPr lang="cs-CZ" dirty="0" smtClean="0"/>
              <a:t>Provedení klientských obchodů</a:t>
            </a:r>
          </a:p>
          <a:p>
            <a:pPr lvl="1"/>
            <a:r>
              <a:rPr lang="cs-CZ" dirty="0" smtClean="0"/>
              <a:t>Zajištění/zbavení se devizových prostředků</a:t>
            </a:r>
          </a:p>
          <a:p>
            <a:pPr lvl="1"/>
            <a:r>
              <a:rPr lang="cs-CZ" dirty="0" smtClean="0"/>
              <a:t>Ovlivnění kurzu</a:t>
            </a:r>
          </a:p>
          <a:p>
            <a:r>
              <a:rPr lang="cs-CZ" b="1" dirty="0" smtClean="0">
                <a:solidFill>
                  <a:srgbClr val="FF0000"/>
                </a:solidFill>
              </a:rPr>
              <a:t>Spekulace</a:t>
            </a:r>
          </a:p>
          <a:p>
            <a:pPr lvl="1"/>
            <a:r>
              <a:rPr lang="cs-CZ" dirty="0" smtClean="0"/>
              <a:t>Profitování z kurzového vývoje</a:t>
            </a:r>
          </a:p>
          <a:p>
            <a:r>
              <a:rPr lang="cs-CZ" b="1" dirty="0" err="1" smtClean="0">
                <a:solidFill>
                  <a:srgbClr val="FF0000"/>
                </a:solidFill>
              </a:rPr>
              <a:t>Hedging</a:t>
            </a:r>
            <a:endParaRPr lang="cs-CZ" b="1" dirty="0" smtClean="0">
              <a:solidFill>
                <a:srgbClr val="FF0000"/>
              </a:solidFill>
            </a:endParaRPr>
          </a:p>
          <a:p>
            <a:pPr lvl="1"/>
            <a:r>
              <a:rPr lang="cs-CZ" dirty="0" smtClean="0"/>
              <a:t>Řízení rizik</a:t>
            </a:r>
          </a:p>
          <a:p>
            <a:r>
              <a:rPr lang="cs-CZ" b="1" dirty="0" smtClean="0">
                <a:solidFill>
                  <a:srgbClr val="FF0000"/>
                </a:solidFill>
              </a:rPr>
              <a:t>Arbitráž</a:t>
            </a:r>
          </a:p>
          <a:p>
            <a:pPr lvl="1"/>
            <a:r>
              <a:rPr lang="cs-CZ" dirty="0" smtClean="0"/>
              <a:t>Profitování ze špatně nastavených kotací</a:t>
            </a:r>
          </a:p>
          <a:p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196638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Co se obchoduje na devizovém trhu?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Způsob obchodování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b="1" dirty="0" smtClean="0">
                <a:solidFill>
                  <a:srgbClr val="FF0000"/>
                </a:solidFill>
              </a:rPr>
              <a:t>OTC</a:t>
            </a:r>
            <a:r>
              <a:rPr lang="cs-CZ" b="1" dirty="0" smtClean="0"/>
              <a:t> </a:t>
            </a:r>
          </a:p>
          <a:p>
            <a:pPr lvl="1"/>
            <a:r>
              <a:rPr lang="cs-CZ" dirty="0" smtClean="0"/>
              <a:t>Není centralizovaný trh, tedy žádná burza</a:t>
            </a:r>
          </a:p>
          <a:p>
            <a:pPr lvl="1"/>
            <a:r>
              <a:rPr lang="cs-CZ" dirty="0" smtClean="0"/>
              <a:t>Strany obchodují přímo spolu, bez pomoci třetí strany</a:t>
            </a:r>
          </a:p>
          <a:p>
            <a:r>
              <a:rPr lang="cs-CZ" b="1" dirty="0" smtClean="0">
                <a:solidFill>
                  <a:srgbClr val="FF0000"/>
                </a:solidFill>
              </a:rPr>
              <a:t>Burzovní obchodování</a:t>
            </a:r>
          </a:p>
          <a:p>
            <a:pPr lvl="1"/>
            <a:r>
              <a:rPr lang="cs-CZ" dirty="0" smtClean="0"/>
              <a:t>Prostředníkem je burza</a:t>
            </a:r>
            <a:endParaRPr lang="cs-CZ" dirty="0"/>
          </a:p>
          <a:p>
            <a:r>
              <a:rPr lang="cs-CZ" dirty="0" smtClean="0"/>
              <a:t>Faktory:</a:t>
            </a:r>
          </a:p>
          <a:p>
            <a:pPr lvl="1"/>
            <a:r>
              <a:rPr lang="cs-CZ" dirty="0" smtClean="0"/>
              <a:t>Likvidita</a:t>
            </a:r>
          </a:p>
          <a:p>
            <a:pPr lvl="1"/>
            <a:r>
              <a:rPr lang="cs-CZ" dirty="0" smtClean="0"/>
              <a:t>Transparentnost</a:t>
            </a:r>
          </a:p>
          <a:p>
            <a:pPr lvl="1"/>
            <a:r>
              <a:rPr lang="cs-CZ" dirty="0" smtClean="0"/>
              <a:t>Kreditní riziko (že protistrana nesplní svou část)</a:t>
            </a:r>
          </a:p>
          <a:p>
            <a:pPr lvl="1"/>
            <a:r>
              <a:rPr lang="cs-CZ" dirty="0" smtClean="0"/>
              <a:t>Obchody na míru?</a:t>
            </a:r>
          </a:p>
          <a:p>
            <a:pPr lvl="1"/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cs-CZ" dirty="0" smtClean="0"/>
              <a:t>Instrumenty/Segmenty trhu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cs-CZ" dirty="0" smtClean="0"/>
              <a:t>Spotové (</a:t>
            </a:r>
            <a:r>
              <a:rPr lang="cs-CZ" dirty="0" smtClean="0">
                <a:solidFill>
                  <a:srgbClr val="FF0000"/>
                </a:solidFill>
              </a:rPr>
              <a:t>konverze</a:t>
            </a:r>
            <a:r>
              <a:rPr lang="cs-CZ" dirty="0" smtClean="0"/>
              <a:t>)</a:t>
            </a:r>
          </a:p>
          <a:p>
            <a:r>
              <a:rPr lang="cs-CZ" dirty="0" smtClean="0"/>
              <a:t>Termínové (deriváty)</a:t>
            </a:r>
            <a:endParaRPr lang="cs-CZ" dirty="0"/>
          </a:p>
          <a:p>
            <a:pPr lvl="1"/>
            <a:r>
              <a:rPr lang="cs-CZ" dirty="0" smtClean="0">
                <a:solidFill>
                  <a:srgbClr val="FF0000"/>
                </a:solidFill>
              </a:rPr>
              <a:t>Měnový forward</a:t>
            </a:r>
            <a:endParaRPr lang="cs-CZ" dirty="0">
              <a:solidFill>
                <a:srgbClr val="FF0000"/>
              </a:solidFill>
            </a:endParaRPr>
          </a:p>
          <a:p>
            <a:pPr lvl="1"/>
            <a:r>
              <a:rPr lang="cs-CZ" dirty="0">
                <a:solidFill>
                  <a:srgbClr val="FF0000"/>
                </a:solidFill>
              </a:rPr>
              <a:t>FX Swap</a:t>
            </a:r>
          </a:p>
          <a:p>
            <a:pPr lvl="1"/>
            <a:r>
              <a:rPr lang="cs-CZ" dirty="0">
                <a:solidFill>
                  <a:srgbClr val="FF0000"/>
                </a:solidFill>
              </a:rPr>
              <a:t>Měnový swap</a:t>
            </a:r>
          </a:p>
          <a:p>
            <a:pPr lvl="1"/>
            <a:r>
              <a:rPr lang="cs-CZ" dirty="0" smtClean="0">
                <a:solidFill>
                  <a:srgbClr val="FF0000"/>
                </a:solidFill>
              </a:rPr>
              <a:t>Měnové </a:t>
            </a:r>
            <a:r>
              <a:rPr lang="cs-CZ" dirty="0" err="1" smtClean="0">
                <a:solidFill>
                  <a:srgbClr val="FF0000"/>
                </a:solidFill>
              </a:rPr>
              <a:t>futures</a:t>
            </a:r>
            <a:r>
              <a:rPr lang="cs-CZ" dirty="0" smtClean="0">
                <a:solidFill>
                  <a:srgbClr val="FF0000"/>
                </a:solidFill>
              </a:rPr>
              <a:t> </a:t>
            </a:r>
            <a:endParaRPr lang="cs-CZ" dirty="0">
              <a:solidFill>
                <a:srgbClr val="FF0000"/>
              </a:solidFill>
            </a:endParaRPr>
          </a:p>
          <a:p>
            <a:pPr lvl="1"/>
            <a:r>
              <a:rPr lang="cs-CZ" dirty="0" smtClean="0">
                <a:solidFill>
                  <a:srgbClr val="FF0000"/>
                </a:solidFill>
              </a:rPr>
              <a:t>Měnové opce</a:t>
            </a:r>
            <a:endParaRPr lang="cs-CZ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57808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Velikost trhu a nejčastější instrumenty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cs-CZ" dirty="0" smtClean="0">
                <a:solidFill>
                  <a:srgbClr val="FF0000"/>
                </a:solidFill>
              </a:rPr>
              <a:t>Spotové transakce (konverze) tvoří pouze „větší třetinu“ objemů</a:t>
            </a:r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707097" y="2150458"/>
            <a:ext cx="4041775" cy="639762"/>
          </a:xfrm>
        </p:spPr>
        <p:txBody>
          <a:bodyPr>
            <a:noAutofit/>
          </a:bodyPr>
          <a:lstStyle/>
          <a:p>
            <a:r>
              <a:rPr lang="cs-CZ" sz="1800" dirty="0" smtClean="0">
                <a:solidFill>
                  <a:srgbClr val="FF0000"/>
                </a:solidFill>
              </a:rPr>
              <a:t>Průměrný denní objem obchodů byl v květnu 2013 přes 5 bilionů dolarů (denní HDP ČR cca 550 milionů USD, cca 10 000x menší)</a:t>
            </a:r>
            <a:endParaRPr lang="cs-CZ" sz="1800" dirty="0">
              <a:solidFill>
                <a:srgbClr val="FF0000"/>
              </a:solidFill>
            </a:endParaRPr>
          </a:p>
        </p:txBody>
      </p:sp>
      <p:graphicFrame>
        <p:nvGraphicFramePr>
          <p:cNvPr id="9" name="Zástupný symbol pro obsah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833758004"/>
              </p:ext>
            </p:extLst>
          </p:nvPr>
        </p:nvGraphicFramePr>
        <p:xfrm>
          <a:off x="457200" y="2174874"/>
          <a:ext cx="4040188" cy="42064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ovéPole 9"/>
          <p:cNvSpPr txBox="1"/>
          <p:nvPr/>
        </p:nvSpPr>
        <p:spPr>
          <a:xfrm>
            <a:off x="3347864" y="2420888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1998</a:t>
            </a:r>
            <a:endParaRPr lang="cs-CZ" b="1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3500264" y="2142148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2013</a:t>
            </a:r>
            <a:endParaRPr lang="cs-CZ" b="1" dirty="0"/>
          </a:p>
        </p:txBody>
      </p:sp>
      <p:cxnSp>
        <p:nvCxnSpPr>
          <p:cNvPr id="13" name="Přímá spojnice 12"/>
          <p:cNvCxnSpPr>
            <a:endCxn id="10" idx="1"/>
          </p:cNvCxnSpPr>
          <p:nvPr/>
        </p:nvCxnSpPr>
        <p:spPr>
          <a:xfrm flipV="1">
            <a:off x="2771800" y="2605554"/>
            <a:ext cx="576064" cy="46340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nice 13"/>
          <p:cNvCxnSpPr/>
          <p:nvPr/>
        </p:nvCxnSpPr>
        <p:spPr>
          <a:xfrm flipV="1">
            <a:off x="2924200" y="2326814"/>
            <a:ext cx="576064" cy="46340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Zástupný symbol pro obsah 16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879686337"/>
              </p:ext>
            </p:extLst>
          </p:nvPr>
        </p:nvGraphicFramePr>
        <p:xfrm>
          <a:off x="4645025" y="2790219"/>
          <a:ext cx="4041775" cy="33359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TextovéPole 17"/>
          <p:cNvSpPr txBox="1"/>
          <p:nvPr/>
        </p:nvSpPr>
        <p:spPr>
          <a:xfrm>
            <a:off x="395536" y="6381328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Data: květen 2013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950555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Nejvíce obchodované měny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cs-CZ" dirty="0" smtClean="0">
                <a:solidFill>
                  <a:srgbClr val="FF0000"/>
                </a:solidFill>
              </a:rPr>
              <a:t>Trh je koncentrovaný na hlavní měny - USD je v 87% devizových transakcí</a:t>
            </a:r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810797" y="1844824"/>
            <a:ext cx="4041775" cy="639762"/>
          </a:xfrm>
        </p:spPr>
        <p:txBody>
          <a:bodyPr>
            <a:noAutofit/>
          </a:bodyPr>
          <a:lstStyle/>
          <a:p>
            <a:r>
              <a:rPr lang="cs-CZ" sz="1800" dirty="0" smtClean="0">
                <a:solidFill>
                  <a:srgbClr val="FF0000"/>
                </a:solidFill>
              </a:rPr>
              <a:t>Nejčastěji obchodované páry jsou ty s USD. 6 hlavních párů tvoří cca 2/3 obchodů</a:t>
            </a:r>
            <a:endParaRPr lang="cs-CZ" sz="1800" dirty="0">
              <a:solidFill>
                <a:srgbClr val="FF0000"/>
              </a:solidFill>
            </a:endParaRPr>
          </a:p>
        </p:txBody>
      </p:sp>
      <p:graphicFrame>
        <p:nvGraphicFramePr>
          <p:cNvPr id="15" name="Zástupný symbol pro obsah 1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351000563"/>
              </p:ext>
            </p:extLst>
          </p:nvPr>
        </p:nvGraphicFramePr>
        <p:xfrm>
          <a:off x="457200" y="2174875"/>
          <a:ext cx="4040188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ovéPole 6"/>
          <p:cNvSpPr txBox="1"/>
          <p:nvPr/>
        </p:nvSpPr>
        <p:spPr>
          <a:xfrm>
            <a:off x="1426421" y="4973559"/>
            <a:ext cx="3384376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cs-CZ" sz="1600" b="1" dirty="0" smtClean="0">
                <a:solidFill>
                  <a:srgbClr val="FF0000"/>
                </a:solidFill>
              </a:rPr>
              <a:t>Velikost státu hraje roli, ale ne zcela</a:t>
            </a:r>
            <a:r>
              <a:rPr lang="cs-CZ" sz="1600" b="1" dirty="0" smtClean="0"/>
              <a:t>:</a:t>
            </a:r>
          </a:p>
          <a:p>
            <a:r>
              <a:rPr lang="cs-CZ" sz="1600" dirty="0" smtClean="0"/>
              <a:t>PLN 0,7%, HUF 0,5%, CZK v 0,4%; významnější než izraelský šekel nebo indonéská rupie</a:t>
            </a:r>
            <a:endParaRPr lang="cs-CZ" sz="1600" dirty="0"/>
          </a:p>
        </p:txBody>
      </p:sp>
      <p:graphicFrame>
        <p:nvGraphicFramePr>
          <p:cNvPr id="18" name="Zástupný symbol pro obsah 17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2889231716"/>
              </p:ext>
            </p:extLst>
          </p:nvPr>
        </p:nvGraphicFramePr>
        <p:xfrm>
          <a:off x="4644008" y="2132856"/>
          <a:ext cx="4041775" cy="34172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TextovéPole 15"/>
          <p:cNvSpPr txBox="1"/>
          <p:nvPr/>
        </p:nvSpPr>
        <p:spPr>
          <a:xfrm>
            <a:off x="4798787" y="5451122"/>
            <a:ext cx="40936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b="1" dirty="0" smtClean="0">
                <a:solidFill>
                  <a:srgbClr val="FF0000"/>
                </a:solidFill>
              </a:rPr>
              <a:t>Euro</a:t>
            </a:r>
            <a:r>
              <a:rPr lang="cs-CZ" sz="1600" b="1" dirty="0" smtClean="0"/>
              <a:t>: </a:t>
            </a:r>
            <a:r>
              <a:rPr lang="cs-CZ" sz="1600" dirty="0" smtClean="0"/>
              <a:t>první nedolarový pár je EUR/JPY s 2,8%, pak EUR/GBP s 1,9%.</a:t>
            </a:r>
            <a:endParaRPr lang="cs-CZ" sz="16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179512" y="6059947"/>
            <a:ext cx="86044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err="1" smtClean="0"/>
              <a:t>JPY..japonský</a:t>
            </a:r>
            <a:r>
              <a:rPr lang="cs-CZ" sz="1400" dirty="0" smtClean="0"/>
              <a:t> jen, GBP (sterling)..britská libra, </a:t>
            </a:r>
            <a:r>
              <a:rPr lang="cs-CZ" sz="1400" dirty="0" err="1" smtClean="0"/>
              <a:t>AUD..australský</a:t>
            </a:r>
            <a:r>
              <a:rPr lang="cs-CZ" sz="1400" dirty="0" smtClean="0"/>
              <a:t> dolar, </a:t>
            </a:r>
            <a:r>
              <a:rPr lang="cs-CZ" sz="1400" dirty="0" err="1" smtClean="0"/>
              <a:t>CHF..švýcarský</a:t>
            </a:r>
            <a:r>
              <a:rPr lang="cs-CZ" sz="1400" dirty="0" smtClean="0"/>
              <a:t> frank, </a:t>
            </a:r>
            <a:r>
              <a:rPr lang="cs-CZ" sz="1400" dirty="0" err="1" smtClean="0"/>
              <a:t>CAD..kanadský</a:t>
            </a:r>
            <a:r>
              <a:rPr lang="cs-CZ" sz="1400" dirty="0" smtClean="0"/>
              <a:t> dolar, MXN, mexické peso, CNY (</a:t>
            </a:r>
            <a:r>
              <a:rPr lang="cs-CZ" sz="1400" dirty="0" err="1" smtClean="0"/>
              <a:t>renminbi</a:t>
            </a:r>
            <a:r>
              <a:rPr lang="cs-CZ" sz="1400" dirty="0" smtClean="0"/>
              <a:t>)..čínský </a:t>
            </a:r>
            <a:r>
              <a:rPr lang="cs-CZ" sz="1400" dirty="0" err="1" smtClean="0"/>
              <a:t>juan</a:t>
            </a:r>
            <a:r>
              <a:rPr lang="cs-CZ" sz="1400" dirty="0" smtClean="0"/>
              <a:t>, </a:t>
            </a:r>
            <a:r>
              <a:rPr lang="cs-CZ" sz="1400" dirty="0" err="1" smtClean="0"/>
              <a:t>NZD..novozélandský</a:t>
            </a:r>
            <a:r>
              <a:rPr lang="cs-CZ" sz="1400" dirty="0" smtClean="0"/>
              <a:t> dolar, </a:t>
            </a:r>
          </a:p>
          <a:p>
            <a:r>
              <a:rPr lang="cs-CZ" sz="1400" dirty="0"/>
              <a:t>Data za květen 2013. Zdroj: Bank </a:t>
            </a:r>
            <a:r>
              <a:rPr lang="cs-CZ" sz="1400" dirty="0" err="1"/>
              <a:t>for</a:t>
            </a:r>
            <a:r>
              <a:rPr lang="cs-CZ" sz="1400" dirty="0"/>
              <a:t> International </a:t>
            </a:r>
            <a:r>
              <a:rPr lang="cs-CZ" sz="1400" dirty="0" err="1"/>
              <a:t>Settlements</a:t>
            </a:r>
            <a:r>
              <a:rPr lang="cs-CZ" sz="1400" dirty="0"/>
              <a:t>,  </a:t>
            </a:r>
            <a:r>
              <a:rPr lang="cs-CZ" sz="1400" dirty="0">
                <a:hlinkClick r:id="rId4"/>
              </a:rPr>
              <a:t>http://www.bis.org/publ/rpfx13.htm</a:t>
            </a:r>
            <a:endParaRPr lang="cs-CZ" sz="1400" dirty="0"/>
          </a:p>
          <a:p>
            <a:endParaRPr lang="cs-CZ" sz="1400" dirty="0"/>
          </a:p>
        </p:txBody>
      </p:sp>
    </p:spTree>
    <p:extLst>
      <p:ext uri="{BB962C8B-B14F-4D97-AF65-F5344CB8AC3E}">
        <p14:creationId xmlns:p14="http://schemas.microsoft.com/office/powerpoint/2010/main" val="5922421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Finanční centra a největší hráči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dirty="0" smtClean="0">
                <a:solidFill>
                  <a:srgbClr val="FF0000"/>
                </a:solidFill>
              </a:rPr>
              <a:t>V největších centrech NY a Londýn probíhá 60% obchodů</a:t>
            </a:r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dirty="0" smtClean="0">
                <a:solidFill>
                  <a:srgbClr val="FF0000"/>
                </a:solidFill>
              </a:rPr>
              <a:t>Největšími obchodníky jsou investiční banky</a:t>
            </a:r>
            <a:endParaRPr lang="cs-CZ" dirty="0">
              <a:solidFill>
                <a:srgbClr val="FF0000"/>
              </a:solidFill>
            </a:endParaRPr>
          </a:p>
        </p:txBody>
      </p:sp>
      <p:graphicFrame>
        <p:nvGraphicFramePr>
          <p:cNvPr id="12" name="Zástupný symbol pro obsah 10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434067964"/>
              </p:ext>
            </p:extLst>
          </p:nvPr>
        </p:nvGraphicFramePr>
        <p:xfrm>
          <a:off x="457200" y="2174875"/>
          <a:ext cx="4040188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Zástupný symbol pro obsah 7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4282832231"/>
              </p:ext>
            </p:extLst>
          </p:nvPr>
        </p:nvGraphicFramePr>
        <p:xfrm>
          <a:off x="4645025" y="2174875"/>
          <a:ext cx="4040187" cy="441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2552"/>
                <a:gridCol w="1152128"/>
                <a:gridCol w="1005507"/>
              </a:tblGrid>
              <a:tr h="517857"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Obchodník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Stát centrály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Tržní podíl</a:t>
                      </a:r>
                      <a:endParaRPr lang="cs-CZ" sz="1600" dirty="0"/>
                    </a:p>
                  </a:txBody>
                  <a:tcPr/>
                </a:tc>
              </a:tr>
              <a:tr h="331610">
                <a:tc>
                  <a:txBody>
                    <a:bodyPr/>
                    <a:lstStyle/>
                    <a:p>
                      <a:r>
                        <a:rPr lang="cs-CZ" sz="1600" dirty="0" err="1" smtClean="0"/>
                        <a:t>Deutsche</a:t>
                      </a:r>
                      <a:r>
                        <a:rPr lang="cs-CZ" sz="1600" dirty="0" smtClean="0"/>
                        <a:t> Bank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Německo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15,18%</a:t>
                      </a:r>
                      <a:endParaRPr lang="cs-CZ" sz="1600" dirty="0"/>
                    </a:p>
                  </a:txBody>
                  <a:tcPr/>
                </a:tc>
              </a:tr>
              <a:tr h="331610">
                <a:tc>
                  <a:txBody>
                    <a:bodyPr/>
                    <a:lstStyle/>
                    <a:p>
                      <a:r>
                        <a:rPr lang="cs-CZ" sz="1600" dirty="0" err="1" smtClean="0"/>
                        <a:t>Citi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USA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14,90%</a:t>
                      </a:r>
                      <a:endParaRPr lang="cs-CZ" sz="1600" dirty="0"/>
                    </a:p>
                  </a:txBody>
                  <a:tcPr/>
                </a:tc>
              </a:tr>
              <a:tr h="517857">
                <a:tc>
                  <a:txBody>
                    <a:bodyPr/>
                    <a:lstStyle/>
                    <a:p>
                      <a:r>
                        <a:rPr lang="cs-CZ" sz="1600" dirty="0" err="1" smtClean="0"/>
                        <a:t>Barclays</a:t>
                      </a:r>
                      <a:r>
                        <a:rPr lang="cs-CZ" sz="1600" dirty="0" smtClean="0"/>
                        <a:t> </a:t>
                      </a:r>
                      <a:r>
                        <a:rPr lang="cs-CZ" sz="1600" dirty="0" err="1" smtClean="0"/>
                        <a:t>Investment</a:t>
                      </a:r>
                      <a:r>
                        <a:rPr lang="cs-CZ" sz="1600" dirty="0" smtClean="0"/>
                        <a:t> Bank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UK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10,24%</a:t>
                      </a:r>
                      <a:endParaRPr lang="cs-CZ" sz="1600" dirty="0"/>
                    </a:p>
                  </a:txBody>
                  <a:tcPr/>
                </a:tc>
              </a:tr>
              <a:tr h="331610"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UBS AG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Švýcarsko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10,11%</a:t>
                      </a:r>
                      <a:endParaRPr lang="cs-CZ" sz="1600" dirty="0"/>
                    </a:p>
                  </a:txBody>
                  <a:tcPr/>
                </a:tc>
              </a:tr>
              <a:tr h="331610"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HSBC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UK</a:t>
                      </a:r>
                      <a:r>
                        <a:rPr lang="en-US" sz="1600" dirty="0" smtClean="0"/>
                        <a:t>*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6,93%</a:t>
                      </a:r>
                      <a:endParaRPr lang="cs-CZ" sz="1600" dirty="0"/>
                    </a:p>
                  </a:txBody>
                  <a:tcPr/>
                </a:tc>
              </a:tr>
              <a:tr h="331610"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JP Morgan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USA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6,07%</a:t>
                      </a:r>
                      <a:endParaRPr lang="cs-CZ" sz="1600" dirty="0"/>
                    </a:p>
                  </a:txBody>
                  <a:tcPr/>
                </a:tc>
              </a:tr>
              <a:tr h="331610"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RBS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UK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5,62%</a:t>
                      </a:r>
                      <a:endParaRPr lang="cs-CZ" sz="1600" dirty="0"/>
                    </a:p>
                  </a:txBody>
                  <a:tcPr/>
                </a:tc>
              </a:tr>
              <a:tr h="331610">
                <a:tc>
                  <a:txBody>
                    <a:bodyPr/>
                    <a:lstStyle/>
                    <a:p>
                      <a:r>
                        <a:rPr lang="cs-CZ" sz="1600" dirty="0" err="1" smtClean="0"/>
                        <a:t>Credit</a:t>
                      </a:r>
                      <a:r>
                        <a:rPr lang="cs-CZ" sz="1600" dirty="0" smtClean="0"/>
                        <a:t> </a:t>
                      </a:r>
                      <a:r>
                        <a:rPr lang="cs-CZ" sz="1600" dirty="0" err="1" smtClean="0"/>
                        <a:t>Suisse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Švýcarsko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3,70%</a:t>
                      </a:r>
                      <a:endParaRPr lang="cs-CZ" sz="1600" dirty="0"/>
                    </a:p>
                  </a:txBody>
                  <a:tcPr/>
                </a:tc>
              </a:tr>
              <a:tr h="331610"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Morgan</a:t>
                      </a:r>
                      <a:r>
                        <a:rPr lang="cs-CZ" sz="1600" baseline="0" dirty="0" smtClean="0"/>
                        <a:t> </a:t>
                      </a:r>
                      <a:r>
                        <a:rPr lang="cs-CZ" sz="1600" baseline="0" dirty="0" err="1" smtClean="0"/>
                        <a:t>Stanley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USA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3,15%</a:t>
                      </a:r>
                      <a:endParaRPr lang="cs-CZ" sz="1600" dirty="0"/>
                    </a:p>
                  </a:txBody>
                  <a:tcPr/>
                </a:tc>
              </a:tr>
              <a:tr h="517857"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Bank </a:t>
                      </a:r>
                      <a:r>
                        <a:rPr lang="cs-CZ" sz="1600" dirty="0" err="1" smtClean="0"/>
                        <a:t>of</a:t>
                      </a:r>
                      <a:r>
                        <a:rPr lang="cs-CZ" sz="1600" baseline="0" dirty="0" smtClean="0"/>
                        <a:t> America </a:t>
                      </a:r>
                      <a:r>
                        <a:rPr lang="cs-CZ" sz="1600" baseline="0" dirty="0" err="1" smtClean="0"/>
                        <a:t>Merill</a:t>
                      </a:r>
                      <a:r>
                        <a:rPr lang="cs-CZ" sz="1600" baseline="0" dirty="0" smtClean="0"/>
                        <a:t> Lynch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USA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3,08%</a:t>
                      </a:r>
                      <a:endParaRPr lang="cs-CZ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" name="Pravá složená závorka 14"/>
          <p:cNvSpPr/>
          <p:nvPr/>
        </p:nvSpPr>
        <p:spPr>
          <a:xfrm>
            <a:off x="8316416" y="2773123"/>
            <a:ext cx="360040" cy="3814683"/>
          </a:xfrm>
          <a:prstGeom prst="rightBrace">
            <a:avLst>
              <a:gd name="adj1" fmla="val 23725"/>
              <a:gd name="adj2" fmla="val 6234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TextovéPole 15"/>
          <p:cNvSpPr txBox="1"/>
          <p:nvPr/>
        </p:nvSpPr>
        <p:spPr>
          <a:xfrm>
            <a:off x="8679788" y="4680464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79%</a:t>
            </a:r>
            <a:endParaRPr lang="cs-CZ" b="1" dirty="0"/>
          </a:p>
        </p:txBody>
      </p:sp>
      <p:sp>
        <p:nvSpPr>
          <p:cNvPr id="17" name="TextovéPole 16"/>
          <p:cNvSpPr txBox="1"/>
          <p:nvPr/>
        </p:nvSpPr>
        <p:spPr>
          <a:xfrm>
            <a:off x="394048" y="5877272"/>
            <a:ext cx="4320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*</a:t>
            </a:r>
            <a:r>
              <a:rPr lang="en-US" sz="1600" dirty="0" smtClean="0"/>
              <a:t>S</a:t>
            </a:r>
            <a:r>
              <a:rPr lang="cs-CZ" sz="1600" dirty="0" err="1" smtClean="0"/>
              <a:t>ídlo</a:t>
            </a:r>
            <a:r>
              <a:rPr lang="cs-CZ" sz="1600" dirty="0" smtClean="0"/>
              <a:t> v Londýně, ale název je </a:t>
            </a:r>
            <a:r>
              <a:rPr lang="cs-CZ" sz="1600" dirty="0" err="1" smtClean="0"/>
              <a:t>Hong</a:t>
            </a:r>
            <a:r>
              <a:rPr lang="cs-CZ" sz="1600" dirty="0" smtClean="0"/>
              <a:t>-Kong and </a:t>
            </a:r>
            <a:r>
              <a:rPr lang="cs-CZ" sz="1600" dirty="0" err="1" smtClean="0"/>
              <a:t>Shanghai</a:t>
            </a:r>
            <a:r>
              <a:rPr lang="cs-CZ" sz="1600" dirty="0" smtClean="0"/>
              <a:t> </a:t>
            </a:r>
            <a:r>
              <a:rPr lang="cs-CZ" sz="1600" dirty="0" err="1" smtClean="0"/>
              <a:t>Banking</a:t>
            </a:r>
            <a:r>
              <a:rPr lang="cs-CZ" sz="1600" dirty="0" smtClean="0"/>
              <a:t> </a:t>
            </a:r>
            <a:r>
              <a:rPr lang="cs-CZ" sz="1600" dirty="0" err="1" smtClean="0"/>
              <a:t>Corporation</a:t>
            </a:r>
            <a:r>
              <a:rPr lang="cs-CZ" sz="1600" dirty="0" smtClean="0"/>
              <a:t>.</a:t>
            </a:r>
          </a:p>
          <a:p>
            <a:r>
              <a:rPr lang="cs-CZ" sz="1600" dirty="0"/>
              <a:t>Data: květen </a:t>
            </a:r>
            <a:r>
              <a:rPr lang="cs-CZ" sz="1600" dirty="0" smtClean="0"/>
              <a:t>2013</a:t>
            </a:r>
            <a:endParaRPr lang="cs-CZ" sz="1600" dirty="0"/>
          </a:p>
        </p:txBody>
      </p:sp>
      <p:sp>
        <p:nvSpPr>
          <p:cNvPr id="11" name="Obdélník 10"/>
          <p:cNvSpPr/>
          <p:nvPr/>
        </p:nvSpPr>
        <p:spPr>
          <a:xfrm>
            <a:off x="395536" y="5229198"/>
            <a:ext cx="2592288" cy="5253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600" b="1" dirty="0" smtClean="0">
                <a:solidFill>
                  <a:srgbClr val="FF0000"/>
                </a:solidFill>
              </a:rPr>
              <a:t>O kurzu koruny se rozhoduje v Londýně!</a:t>
            </a:r>
            <a:endParaRPr lang="cs-CZ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11415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Co říká platební bilance o krizi 1997 v ČR?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cs-CZ" dirty="0" smtClean="0"/>
              <a:t>Neoficiální hranice únosnosti deficitů v platební bilanci a s tím spojených veličin se běžně udávají jako</a:t>
            </a:r>
          </a:p>
          <a:p>
            <a:pPr marL="514350" indent="-514350">
              <a:buFont typeface="+mj-lt"/>
              <a:buAutoNum type="arabicPeriod"/>
            </a:pPr>
            <a:r>
              <a:rPr lang="cs-CZ" b="1" dirty="0" smtClean="0">
                <a:solidFill>
                  <a:srgbClr val="FF0000"/>
                </a:solidFill>
              </a:rPr>
              <a:t>Deficit běžného účtu </a:t>
            </a:r>
            <a:r>
              <a:rPr lang="cs-CZ" b="1" dirty="0" smtClean="0"/>
              <a:t>nepřekročí 5-7% HDP</a:t>
            </a:r>
          </a:p>
          <a:p>
            <a:pPr marL="514350" indent="-514350">
              <a:buFont typeface="+mj-lt"/>
              <a:buAutoNum type="arabicPeriod"/>
            </a:pPr>
            <a:r>
              <a:rPr lang="cs-CZ" b="1" dirty="0" smtClean="0">
                <a:solidFill>
                  <a:srgbClr val="FF0000"/>
                </a:solidFill>
              </a:rPr>
              <a:t>Devizové rezervy centrální banky </a:t>
            </a:r>
            <a:r>
              <a:rPr lang="cs-CZ" b="1" dirty="0" smtClean="0"/>
              <a:t>jsou vyšší než průměrný tříměsíční objem importu do ČR</a:t>
            </a:r>
          </a:p>
          <a:p>
            <a:pPr marL="514350" indent="-514350">
              <a:buFont typeface="+mj-lt"/>
              <a:buAutoNum type="arabicPeriod"/>
            </a:pPr>
            <a:r>
              <a:rPr lang="cs-CZ" b="1" dirty="0" smtClean="0"/>
              <a:t>(Hrubá) </a:t>
            </a:r>
            <a:r>
              <a:rPr lang="cs-CZ" b="1" dirty="0" smtClean="0">
                <a:solidFill>
                  <a:srgbClr val="FF0000"/>
                </a:solidFill>
              </a:rPr>
              <a:t>zadluženost</a:t>
            </a:r>
            <a:r>
              <a:rPr lang="cs-CZ" b="1" dirty="0" smtClean="0"/>
              <a:t> je nižší než 40% HDP.</a:t>
            </a:r>
          </a:p>
          <a:p>
            <a:pPr marL="0" indent="0">
              <a:buNone/>
            </a:pPr>
            <a:r>
              <a:rPr lang="cs-CZ" dirty="0" smtClean="0"/>
              <a:t>Překročení těchto hranic značí příchod možné měnové krize (tj. zhoršení kurzu domácí měny vůči zahraniční). V ČR toto nastalo v květnu 1997. </a:t>
            </a:r>
          </a:p>
          <a:p>
            <a:pPr marL="0" indent="0">
              <a:buNone/>
            </a:pPr>
            <a:r>
              <a:rPr lang="cs-CZ" dirty="0" smtClean="0"/>
              <a:t>Šlo z výše uvedených kritérií krizi předpovědět? 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61536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60" t="8731" r="30203" b="13059"/>
          <a:stretch/>
        </p:blipFill>
        <p:spPr bwMode="auto">
          <a:xfrm>
            <a:off x="179512" y="908720"/>
            <a:ext cx="7122012" cy="5721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cs-CZ" dirty="0" smtClean="0"/>
              <a:t>Finanční centrum v Londýně</a:t>
            </a:r>
            <a:endParaRPr lang="cs-CZ" dirty="0"/>
          </a:p>
        </p:txBody>
      </p:sp>
      <p:sp>
        <p:nvSpPr>
          <p:cNvPr id="9" name="TextovéPole 8"/>
          <p:cNvSpPr txBox="1"/>
          <p:nvPr/>
        </p:nvSpPr>
        <p:spPr>
          <a:xfrm>
            <a:off x="1474345" y="1572761"/>
            <a:ext cx="7489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1" dirty="0" smtClean="0">
                <a:solidFill>
                  <a:srgbClr val="FF0000"/>
                </a:solidFill>
              </a:rPr>
              <a:t>HSBC</a:t>
            </a:r>
            <a:endParaRPr lang="cs-CZ" sz="2000" b="1" dirty="0">
              <a:solidFill>
                <a:srgbClr val="FF0000"/>
              </a:solidFill>
            </a:endParaRPr>
          </a:p>
        </p:txBody>
      </p:sp>
      <p:cxnSp>
        <p:nvCxnSpPr>
          <p:cNvPr id="11" name="Přímá spojnice se šipkou 10"/>
          <p:cNvCxnSpPr/>
          <p:nvPr/>
        </p:nvCxnSpPr>
        <p:spPr>
          <a:xfrm>
            <a:off x="1848806" y="1972871"/>
            <a:ext cx="0" cy="23199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ovéPole 13"/>
          <p:cNvSpPr txBox="1"/>
          <p:nvPr/>
        </p:nvSpPr>
        <p:spPr>
          <a:xfrm>
            <a:off x="3473456" y="1525106"/>
            <a:ext cx="5341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1" dirty="0" err="1" smtClean="0">
                <a:solidFill>
                  <a:srgbClr val="FF0000"/>
                </a:solidFill>
              </a:rPr>
              <a:t>Citi</a:t>
            </a:r>
            <a:endParaRPr lang="cs-CZ" sz="2000" b="1" dirty="0">
              <a:solidFill>
                <a:srgbClr val="FF0000"/>
              </a:solidFill>
            </a:endParaRPr>
          </a:p>
        </p:txBody>
      </p:sp>
      <p:cxnSp>
        <p:nvCxnSpPr>
          <p:cNvPr id="15" name="Přímá spojnice se šipkou 14"/>
          <p:cNvCxnSpPr/>
          <p:nvPr/>
        </p:nvCxnSpPr>
        <p:spPr>
          <a:xfrm>
            <a:off x="3740517" y="1925216"/>
            <a:ext cx="0" cy="23199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ovéPole 11"/>
          <p:cNvSpPr txBox="1"/>
          <p:nvPr/>
        </p:nvSpPr>
        <p:spPr>
          <a:xfrm>
            <a:off x="7561375" y="4956238"/>
            <a:ext cx="1440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err="1" smtClean="0"/>
              <a:t>Canary</a:t>
            </a:r>
            <a:r>
              <a:rPr lang="cs-CZ" dirty="0" smtClean="0"/>
              <a:t> </a:t>
            </a:r>
            <a:r>
              <a:rPr lang="cs-CZ" dirty="0" err="1" smtClean="0"/>
              <a:t>Wharf</a:t>
            </a:r>
            <a:r>
              <a:rPr lang="cs-CZ" dirty="0" smtClean="0"/>
              <a:t>, London</a:t>
            </a:r>
            <a:endParaRPr lang="cs-CZ" dirty="0"/>
          </a:p>
        </p:txBody>
      </p:sp>
      <p:sp>
        <p:nvSpPr>
          <p:cNvPr id="2" name="TextovéPole 1"/>
          <p:cNvSpPr txBox="1"/>
          <p:nvPr/>
        </p:nvSpPr>
        <p:spPr>
          <a:xfrm>
            <a:off x="6832439" y="1572761"/>
            <a:ext cx="2195201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err="1" smtClean="0"/>
              <a:t>Tradingov</a:t>
            </a:r>
            <a:r>
              <a:rPr lang="cs-CZ" b="1" dirty="0"/>
              <a:t>é</a:t>
            </a:r>
            <a:r>
              <a:rPr lang="cs-CZ" b="1" dirty="0" smtClean="0"/>
              <a:t> oddělení každé banky je na centrálách ve finančních centrech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82400826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Jak se nakupuje? (Obchodní systémy)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cs-CZ" b="1" dirty="0" smtClean="0"/>
              <a:t>Vztah obchodník -&gt; retailový (tj. maloobchodní) klient</a:t>
            </a:r>
          </a:p>
          <a:p>
            <a:r>
              <a:rPr lang="cs-CZ" b="1" dirty="0" smtClean="0">
                <a:solidFill>
                  <a:srgbClr val="FF0000"/>
                </a:solidFill>
              </a:rPr>
              <a:t>Dealerské systémy </a:t>
            </a:r>
            <a:r>
              <a:rPr lang="cs-CZ" dirty="0" smtClean="0"/>
              <a:t>– každý dealer má pro své klienty elektronickou aplikaci, umožňující uzavírání obchodů s tímto 1 dealerem  (lze ale i telefonicky, ale to dealerům zvyšuje náklady na operátory, apod.) </a:t>
            </a:r>
          </a:p>
          <a:p>
            <a:r>
              <a:rPr lang="cs-CZ" b="1" dirty="0" smtClean="0">
                <a:solidFill>
                  <a:srgbClr val="FF0000"/>
                </a:solidFill>
              </a:rPr>
              <a:t>Elektronický broker</a:t>
            </a:r>
            <a:r>
              <a:rPr lang="cs-CZ" b="1" dirty="0" smtClean="0"/>
              <a:t> </a:t>
            </a:r>
            <a:r>
              <a:rPr lang="cs-CZ" dirty="0" smtClean="0"/>
              <a:t>– retailová aplikace, která dává dohromady kotace více obchodníků</a:t>
            </a:r>
          </a:p>
          <a:p>
            <a:pPr marL="0" indent="0">
              <a:buNone/>
            </a:pPr>
            <a:r>
              <a:rPr lang="cs-CZ" b="1" dirty="0" smtClean="0"/>
              <a:t>Velkoobchodní trh (mezi obchodníky a největšími)</a:t>
            </a:r>
            <a:endParaRPr lang="cs-CZ" dirty="0" smtClean="0"/>
          </a:p>
          <a:p>
            <a:r>
              <a:rPr lang="cs-CZ" b="1" dirty="0" smtClean="0">
                <a:solidFill>
                  <a:srgbClr val="0070C0"/>
                </a:solidFill>
              </a:rPr>
              <a:t>Reuters</a:t>
            </a:r>
            <a:r>
              <a:rPr lang="cs-CZ" dirty="0" smtClean="0"/>
              <a:t> – původně informační systém doplněný o funkcionalitu uzavírání obchodů několika kliky </a:t>
            </a:r>
          </a:p>
          <a:p>
            <a:r>
              <a:rPr lang="cs-CZ" b="1" dirty="0" smtClean="0">
                <a:solidFill>
                  <a:srgbClr val="0070C0"/>
                </a:solidFill>
              </a:rPr>
              <a:t>EBS</a:t>
            </a:r>
            <a:r>
              <a:rPr lang="cs-CZ" dirty="0" smtClean="0"/>
              <a:t> (</a:t>
            </a:r>
            <a:r>
              <a:rPr lang="cs-CZ" dirty="0" err="1" smtClean="0"/>
              <a:t>Electronic</a:t>
            </a:r>
            <a:r>
              <a:rPr lang="cs-CZ" dirty="0" smtClean="0"/>
              <a:t> </a:t>
            </a:r>
            <a:r>
              <a:rPr lang="cs-CZ" dirty="0" err="1" smtClean="0"/>
              <a:t>Broking</a:t>
            </a:r>
            <a:r>
              <a:rPr lang="cs-CZ" dirty="0" smtClean="0"/>
              <a:t> </a:t>
            </a:r>
            <a:r>
              <a:rPr lang="cs-CZ" dirty="0" err="1" smtClean="0"/>
              <a:t>Service</a:t>
            </a:r>
            <a:r>
              <a:rPr lang="cs-CZ" dirty="0" smtClean="0"/>
              <a:t>) – soupeř Reuters, vyvinutý konsorciem největších obchodníků na </a:t>
            </a:r>
            <a:r>
              <a:rPr lang="cs-CZ" dirty="0" err="1" smtClean="0"/>
              <a:t>forexu</a:t>
            </a:r>
            <a:r>
              <a:rPr lang="cs-CZ" dirty="0" smtClean="0"/>
              <a:t> – dnes převažuje </a:t>
            </a:r>
          </a:p>
          <a:p>
            <a:r>
              <a:rPr lang="cs-CZ" b="1" dirty="0" smtClean="0">
                <a:solidFill>
                  <a:srgbClr val="0070C0"/>
                </a:solidFill>
              </a:rPr>
              <a:t>Direct </a:t>
            </a:r>
            <a:r>
              <a:rPr lang="cs-CZ" b="1" dirty="0" err="1" smtClean="0">
                <a:solidFill>
                  <a:srgbClr val="0070C0"/>
                </a:solidFill>
              </a:rPr>
              <a:t>Dealing</a:t>
            </a:r>
            <a:r>
              <a:rPr lang="cs-CZ" b="1" dirty="0" smtClean="0">
                <a:solidFill>
                  <a:srgbClr val="0070C0"/>
                </a:solidFill>
              </a:rPr>
              <a:t> </a:t>
            </a:r>
            <a:r>
              <a:rPr lang="cs-CZ" dirty="0" smtClean="0"/>
              <a:t>– pro velké obchody; „</a:t>
            </a:r>
            <a:r>
              <a:rPr lang="cs-CZ" dirty="0" err="1" smtClean="0"/>
              <a:t>kecátkem</a:t>
            </a:r>
            <a:r>
              <a:rPr lang="cs-CZ" dirty="0" smtClean="0"/>
              <a:t>“ nebo telefonicky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314015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Měnový kurz</a:t>
            </a:r>
            <a:endParaRPr lang="cs-CZ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37" t="41269" r="53928" b="25993"/>
          <a:stretch/>
        </p:blipFill>
        <p:spPr bwMode="auto">
          <a:xfrm>
            <a:off x="539552" y="2708920"/>
            <a:ext cx="4064000" cy="2394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22548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Druhy kotace, aneb jak říct 3krát jinak, že 25,56 </a:t>
            </a:r>
            <a:r>
              <a:rPr lang="cs-CZ" dirty="0"/>
              <a:t>CZK = 1 </a:t>
            </a:r>
            <a:r>
              <a:rPr lang="cs-CZ" dirty="0" smtClean="0"/>
              <a:t>EUR</a:t>
            </a:r>
            <a:endParaRPr lang="cs-CZ" dirty="0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Značení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25,56 </a:t>
            </a:r>
            <a:r>
              <a:rPr lang="cs-CZ" b="1" dirty="0" smtClean="0">
                <a:solidFill>
                  <a:srgbClr val="FF0000"/>
                </a:solidFill>
              </a:rPr>
              <a:t>CZK/EUR</a:t>
            </a:r>
            <a:r>
              <a:rPr lang="cs-CZ" dirty="0" smtClean="0"/>
              <a:t> retailové (v ČR i v zahraničí) – lépe se počítá a chápe</a:t>
            </a:r>
          </a:p>
          <a:p>
            <a:r>
              <a:rPr lang="cs-CZ" dirty="0" smtClean="0"/>
              <a:t> </a:t>
            </a:r>
            <a:r>
              <a:rPr lang="cs-CZ" b="1" dirty="0">
                <a:solidFill>
                  <a:srgbClr val="FF0000"/>
                </a:solidFill>
              </a:rPr>
              <a:t>EUR/CZK</a:t>
            </a:r>
            <a:r>
              <a:rPr lang="cs-CZ" b="1" dirty="0"/>
              <a:t> </a:t>
            </a:r>
            <a:r>
              <a:rPr lang="cs-CZ" dirty="0" smtClean="0"/>
              <a:t>25,56 na mezibankovním trhu; musí se používat takto, aby fungovalo po celém světě.</a:t>
            </a:r>
          </a:p>
          <a:p>
            <a:pPr lvl="1"/>
            <a:endParaRPr lang="cs-CZ" dirty="0" smtClean="0"/>
          </a:p>
          <a:p>
            <a:pPr marL="914400" lvl="2" indent="0">
              <a:buNone/>
            </a:pPr>
            <a:r>
              <a:rPr lang="cs-CZ" dirty="0"/>
              <a:t>	</a:t>
            </a:r>
            <a:endParaRPr lang="cs-CZ" dirty="0" smtClean="0"/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cs-CZ" dirty="0" smtClean="0"/>
              <a:t>Kotace</a:t>
            </a:r>
            <a:endParaRPr lang="cs-CZ" dirty="0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85000" lnSpcReduction="10000"/>
          </a:bodyPr>
          <a:lstStyle/>
          <a:p>
            <a:r>
              <a:rPr lang="cs-CZ" dirty="0" smtClean="0"/>
              <a:t>Podle </a:t>
            </a:r>
            <a:r>
              <a:rPr lang="cs-CZ" b="1" dirty="0" smtClean="0">
                <a:solidFill>
                  <a:srgbClr val="FF0000"/>
                </a:solidFill>
              </a:rPr>
              <a:t>hlediska subjektu</a:t>
            </a:r>
          </a:p>
          <a:p>
            <a:pPr lvl="1"/>
            <a:r>
              <a:rPr lang="cs-CZ" b="1" dirty="0" smtClean="0">
                <a:solidFill>
                  <a:srgbClr val="FF0000"/>
                </a:solidFill>
              </a:rPr>
              <a:t>Přímá kotace</a:t>
            </a:r>
            <a:r>
              <a:rPr lang="cs-CZ" dirty="0" smtClean="0"/>
              <a:t>: jednotka </a:t>
            </a:r>
            <a:r>
              <a:rPr lang="cs-CZ" b="1" dirty="0"/>
              <a:t>cizí měny </a:t>
            </a:r>
            <a:r>
              <a:rPr lang="cs-CZ" dirty="0"/>
              <a:t>v jednotkách </a:t>
            </a:r>
            <a:r>
              <a:rPr lang="cs-CZ" b="1" dirty="0"/>
              <a:t>domácí </a:t>
            </a:r>
            <a:r>
              <a:rPr lang="cs-CZ" b="1" dirty="0" smtClean="0"/>
              <a:t>měny </a:t>
            </a:r>
            <a:r>
              <a:rPr lang="cs-CZ" dirty="0" smtClean="0"/>
              <a:t>(pro Čecha 25,56 CZK/EUR)</a:t>
            </a:r>
          </a:p>
          <a:p>
            <a:pPr lvl="1"/>
            <a:r>
              <a:rPr lang="cs-CZ" b="1" dirty="0" smtClean="0">
                <a:solidFill>
                  <a:srgbClr val="FF0000"/>
                </a:solidFill>
              </a:rPr>
              <a:t>Nepřímá kotace</a:t>
            </a:r>
            <a:r>
              <a:rPr lang="cs-CZ" dirty="0" smtClean="0"/>
              <a:t>: jednotka </a:t>
            </a:r>
            <a:r>
              <a:rPr lang="cs-CZ" b="1" dirty="0"/>
              <a:t>domácí měny </a:t>
            </a:r>
            <a:r>
              <a:rPr lang="cs-CZ" dirty="0"/>
              <a:t>v jednotkách </a:t>
            </a:r>
            <a:r>
              <a:rPr lang="cs-CZ" b="1" dirty="0"/>
              <a:t>cizí </a:t>
            </a:r>
            <a:r>
              <a:rPr lang="cs-CZ" b="1" dirty="0" smtClean="0"/>
              <a:t>měny </a:t>
            </a:r>
            <a:r>
              <a:rPr lang="cs-CZ" dirty="0" smtClean="0"/>
              <a:t>(pro Čecha 0,0391 EUR/CZK)</a:t>
            </a:r>
          </a:p>
          <a:p>
            <a:pPr lvl="1"/>
            <a:r>
              <a:rPr lang="cs-CZ" dirty="0" smtClean="0"/>
              <a:t>Ani jedno: v kotaci 2 cizí měny.</a:t>
            </a:r>
          </a:p>
          <a:p>
            <a:r>
              <a:rPr lang="cs-CZ" dirty="0" smtClean="0"/>
              <a:t>Podle </a:t>
            </a:r>
            <a:r>
              <a:rPr lang="cs-CZ" b="1" dirty="0" smtClean="0">
                <a:solidFill>
                  <a:srgbClr val="0070C0"/>
                </a:solidFill>
              </a:rPr>
              <a:t>hlavní měny</a:t>
            </a:r>
          </a:p>
          <a:p>
            <a:pPr lvl="1"/>
            <a:r>
              <a:rPr lang="cs-CZ" b="1" dirty="0" smtClean="0">
                <a:solidFill>
                  <a:srgbClr val="0070C0"/>
                </a:solidFill>
              </a:rPr>
              <a:t>Americká</a:t>
            </a:r>
            <a:r>
              <a:rPr lang="cs-CZ" b="1" dirty="0" smtClean="0">
                <a:solidFill>
                  <a:srgbClr val="FF0000"/>
                </a:solidFill>
              </a:rPr>
              <a:t> </a:t>
            </a:r>
            <a:r>
              <a:rPr lang="cs-CZ" dirty="0" smtClean="0"/>
              <a:t>(jednotka vedlejší měny v jednotkách hlavní měny)</a:t>
            </a:r>
          </a:p>
          <a:p>
            <a:pPr lvl="1"/>
            <a:r>
              <a:rPr lang="cs-CZ" b="1" dirty="0" smtClean="0">
                <a:solidFill>
                  <a:srgbClr val="0070C0"/>
                </a:solidFill>
              </a:rPr>
              <a:t>Evropská</a:t>
            </a:r>
            <a:r>
              <a:rPr lang="cs-CZ" dirty="0" smtClean="0"/>
              <a:t> (naopak)</a:t>
            </a:r>
          </a:p>
          <a:p>
            <a:pPr lvl="1"/>
            <a:r>
              <a:rPr lang="cs-CZ" b="1" dirty="0" smtClean="0">
                <a:solidFill>
                  <a:srgbClr val="0070C0"/>
                </a:solidFill>
              </a:rPr>
              <a:t>Křížový kurz </a:t>
            </a:r>
            <a:r>
              <a:rPr lang="cs-CZ" dirty="0" smtClean="0"/>
              <a:t>(dvě vedlejší měny)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433122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Jednoduchá pravidla jak rozpoznat typ kotace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6059016" cy="639762"/>
          </a:xfrm>
        </p:spPr>
        <p:txBody>
          <a:bodyPr>
            <a:normAutofit/>
          </a:bodyPr>
          <a:lstStyle/>
          <a:p>
            <a:r>
              <a:rPr lang="cs-CZ" dirty="0" smtClean="0">
                <a:solidFill>
                  <a:srgbClr val="FF0000"/>
                </a:solidFill>
              </a:rPr>
              <a:t>Retailové vs. velkoobchodní značení</a:t>
            </a:r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971600" y="3284984"/>
            <a:ext cx="792088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Přímá kotace je logičtější. </a:t>
            </a:r>
            <a:r>
              <a:rPr lang="cs-CZ" b="1" dirty="0" smtClean="0"/>
              <a:t>Pro Američana</a:t>
            </a:r>
            <a:r>
              <a:rPr lang="cs-CZ" dirty="0" smtClean="0"/>
              <a:t>: používáme dolary. Kolik stojí dolarů barel ropy? Kolik bušl kukuřice? Kolik byt na Park Avenue 740? Kolik stojí NIKE tričko? Kolik stojí jedno EURO? </a:t>
            </a:r>
          </a:p>
          <a:p>
            <a:endParaRPr lang="cs-CZ" dirty="0" smtClean="0"/>
          </a:p>
          <a:p>
            <a:r>
              <a:rPr lang="cs-CZ" b="1" dirty="0" smtClean="0"/>
              <a:t>Pro Čecha </a:t>
            </a:r>
            <a:r>
              <a:rPr lang="cs-CZ" dirty="0" smtClean="0"/>
              <a:t>je typické, že cizí měna (EUR, USD, GBP, CHF) je běžně hodnotnější než koruna, tedy přímá kotace -  CZK/EUR - dává pěkné číslo.  </a:t>
            </a:r>
          </a:p>
          <a:p>
            <a:endParaRPr lang="cs-CZ" dirty="0"/>
          </a:p>
        </p:txBody>
      </p:sp>
      <p:sp>
        <p:nvSpPr>
          <p:cNvPr id="8" name="TextovéPole 7"/>
          <p:cNvSpPr txBox="1"/>
          <p:nvPr/>
        </p:nvSpPr>
        <p:spPr>
          <a:xfrm>
            <a:off x="981053" y="5445224"/>
            <a:ext cx="79208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Přímá kotace je logičtější. </a:t>
            </a:r>
            <a:r>
              <a:rPr lang="cs-CZ" b="1" dirty="0" smtClean="0"/>
              <a:t>Pro Američana </a:t>
            </a:r>
            <a:r>
              <a:rPr lang="cs-CZ" dirty="0" smtClean="0"/>
              <a:t>je hlavní měna vždy domácí měna, takže když se použije pro Američana přímá kotace, (např. USD/EUR), máme americkou kotaci. </a:t>
            </a:r>
            <a:r>
              <a:rPr lang="cs-CZ" b="1" dirty="0" smtClean="0"/>
              <a:t>Pro Evropana</a:t>
            </a:r>
            <a:r>
              <a:rPr lang="cs-CZ" dirty="0" smtClean="0"/>
              <a:t>, když se kotuje evropská měna proti americkému dolaru, je přímou kotací EUR/USD, což je evropská kotace.</a:t>
            </a:r>
            <a:endParaRPr lang="cs-CZ" dirty="0"/>
          </a:p>
        </p:txBody>
      </p:sp>
      <p:sp>
        <p:nvSpPr>
          <p:cNvPr id="9" name="TextovéPole 8"/>
          <p:cNvSpPr txBox="1"/>
          <p:nvPr/>
        </p:nvSpPr>
        <p:spPr>
          <a:xfrm>
            <a:off x="971600" y="2132856"/>
            <a:ext cx="89289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dirty="0" smtClean="0"/>
              <a:t>Najít si měnový pár, u kterého vím, která měna je hodnotnější</a:t>
            </a:r>
          </a:p>
          <a:p>
            <a:r>
              <a:rPr lang="cs-CZ" sz="2000" dirty="0" err="1" smtClean="0"/>
              <a:t>Např</a:t>
            </a:r>
            <a:r>
              <a:rPr lang="cs-CZ" sz="2000" dirty="0" smtClean="0"/>
              <a:t>: 0,03 CZK/EUR bude 0,03 EUR = 1 CZK</a:t>
            </a:r>
            <a:endParaRPr lang="cs-CZ" sz="2000" dirty="0"/>
          </a:p>
        </p:txBody>
      </p:sp>
      <p:sp>
        <p:nvSpPr>
          <p:cNvPr id="10" name="Zástupný symbol pro text 2"/>
          <p:cNvSpPr>
            <a:spLocks noGrp="1"/>
          </p:cNvSpPr>
          <p:nvPr>
            <p:ph type="body" idx="1"/>
          </p:nvPr>
        </p:nvSpPr>
        <p:spPr>
          <a:xfrm>
            <a:off x="467544" y="2636912"/>
            <a:ext cx="6059016" cy="639762"/>
          </a:xfrm>
        </p:spPr>
        <p:txBody>
          <a:bodyPr>
            <a:normAutofit/>
          </a:bodyPr>
          <a:lstStyle/>
          <a:p>
            <a:r>
              <a:rPr lang="cs-CZ" dirty="0" smtClean="0">
                <a:solidFill>
                  <a:srgbClr val="FF0000"/>
                </a:solidFill>
              </a:rPr>
              <a:t>Přímá vs. nepřímá kotace</a:t>
            </a:r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11" name="Zástupný symbol pro text 2"/>
          <p:cNvSpPr>
            <a:spLocks noGrp="1"/>
          </p:cNvSpPr>
          <p:nvPr>
            <p:ph type="body" idx="1"/>
          </p:nvPr>
        </p:nvSpPr>
        <p:spPr>
          <a:xfrm>
            <a:off x="467544" y="4805462"/>
            <a:ext cx="6059016" cy="639762"/>
          </a:xfrm>
        </p:spPr>
        <p:txBody>
          <a:bodyPr>
            <a:normAutofit/>
          </a:bodyPr>
          <a:lstStyle/>
          <a:p>
            <a:r>
              <a:rPr lang="cs-CZ" dirty="0" smtClean="0">
                <a:solidFill>
                  <a:srgbClr val="FF0000"/>
                </a:solidFill>
              </a:rPr>
              <a:t>Americká vs. evropská kotace</a:t>
            </a:r>
            <a:endParaRPr lang="cs-CZ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71731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Big and </a:t>
            </a:r>
            <a:r>
              <a:rPr lang="cs-CZ" dirty="0" err="1" smtClean="0"/>
              <a:t>small</a:t>
            </a:r>
            <a:r>
              <a:rPr lang="cs-CZ" dirty="0" smtClean="0"/>
              <a:t> </a:t>
            </a:r>
            <a:r>
              <a:rPr lang="cs-CZ" dirty="0" err="1" smtClean="0"/>
              <a:t>figures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54" t="50568" r="60287" b="34921"/>
          <a:stretch/>
        </p:blipFill>
        <p:spPr bwMode="auto">
          <a:xfrm>
            <a:off x="539552" y="2204864"/>
            <a:ext cx="3489920" cy="307518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6" name="Přímá spojnice se šipkou 5"/>
          <p:cNvCxnSpPr/>
          <p:nvPr/>
        </p:nvCxnSpPr>
        <p:spPr>
          <a:xfrm flipV="1">
            <a:off x="2915816" y="1556792"/>
            <a:ext cx="2295159" cy="1368152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ovéPole 6"/>
          <p:cNvSpPr txBox="1"/>
          <p:nvPr/>
        </p:nvSpPr>
        <p:spPr>
          <a:xfrm>
            <a:off x="5220072" y="1249463"/>
            <a:ext cx="33843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smtClean="0">
                <a:solidFill>
                  <a:srgbClr val="FF0000"/>
                </a:solidFill>
              </a:rPr>
              <a:t>Velkoobchodní značení</a:t>
            </a:r>
          </a:p>
          <a:p>
            <a:r>
              <a:rPr lang="en-US" sz="2000" dirty="0" smtClean="0"/>
              <a:t>E</a:t>
            </a:r>
            <a:r>
              <a:rPr lang="cs-CZ" sz="2000" dirty="0" smtClean="0"/>
              <a:t>UR </a:t>
            </a:r>
            <a:r>
              <a:rPr lang="en-US" sz="2000" dirty="0" smtClean="0"/>
              <a:t>je </a:t>
            </a:r>
            <a:r>
              <a:rPr lang="en-US" sz="2000" dirty="0" err="1" smtClean="0"/>
              <a:t>hodnotn</a:t>
            </a:r>
            <a:r>
              <a:rPr lang="cs-CZ" sz="2000" dirty="0" err="1" smtClean="0"/>
              <a:t>ější</a:t>
            </a:r>
            <a:r>
              <a:rPr lang="cs-CZ" sz="2000" dirty="0" smtClean="0"/>
              <a:t> než USD, značení  EUR/USD 1,42 tedy je velkoobchodní</a:t>
            </a:r>
            <a:endParaRPr lang="cs-CZ" sz="2000" dirty="0"/>
          </a:p>
        </p:txBody>
      </p:sp>
      <p:sp>
        <p:nvSpPr>
          <p:cNvPr id="8" name="Obdélník 7"/>
          <p:cNvSpPr/>
          <p:nvPr/>
        </p:nvSpPr>
        <p:spPr>
          <a:xfrm>
            <a:off x="539552" y="3429000"/>
            <a:ext cx="792088" cy="47533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bdélník 10"/>
          <p:cNvSpPr/>
          <p:nvPr/>
        </p:nvSpPr>
        <p:spPr>
          <a:xfrm>
            <a:off x="2284512" y="3429000"/>
            <a:ext cx="775320" cy="47533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TextovéPole 8"/>
          <p:cNvSpPr txBox="1"/>
          <p:nvPr/>
        </p:nvSpPr>
        <p:spPr>
          <a:xfrm>
            <a:off x="5220072" y="3264106"/>
            <a:ext cx="41764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smtClean="0">
                <a:solidFill>
                  <a:srgbClr val="FF0000"/>
                </a:solidFill>
              </a:rPr>
              <a:t>1,42 je big </a:t>
            </a:r>
            <a:r>
              <a:rPr lang="cs-CZ" sz="2000" b="1" dirty="0" err="1" smtClean="0">
                <a:solidFill>
                  <a:srgbClr val="FF0000"/>
                </a:solidFill>
              </a:rPr>
              <a:t>figure</a:t>
            </a:r>
            <a:r>
              <a:rPr lang="cs-CZ" sz="2000" b="1" dirty="0" smtClean="0">
                <a:solidFill>
                  <a:srgbClr val="FF0000"/>
                </a:solidFill>
              </a:rPr>
              <a:t> </a:t>
            </a:r>
          </a:p>
          <a:p>
            <a:r>
              <a:rPr lang="cs-CZ" sz="2000" dirty="0" smtClean="0"/>
              <a:t>část kotace, která se (v ultrakrátkém období) nemění, tudíž její velikost se někdy pro úsporu času vynechává</a:t>
            </a:r>
            <a:endParaRPr lang="cs-CZ" sz="2000" dirty="0"/>
          </a:p>
        </p:txBody>
      </p:sp>
      <p:sp>
        <p:nvSpPr>
          <p:cNvPr id="13" name="Obdélník 12"/>
          <p:cNvSpPr/>
          <p:nvPr/>
        </p:nvSpPr>
        <p:spPr>
          <a:xfrm>
            <a:off x="1509192" y="2564904"/>
            <a:ext cx="1406624" cy="57606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TextovéPole 14"/>
          <p:cNvSpPr txBox="1"/>
          <p:nvPr/>
        </p:nvSpPr>
        <p:spPr>
          <a:xfrm>
            <a:off x="5210975" y="4587545"/>
            <a:ext cx="41764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smtClean="0">
                <a:solidFill>
                  <a:srgbClr val="FF0000"/>
                </a:solidFill>
              </a:rPr>
              <a:t>09-10 jsou </a:t>
            </a:r>
            <a:r>
              <a:rPr lang="cs-CZ" sz="2000" b="1" dirty="0" err="1" smtClean="0">
                <a:solidFill>
                  <a:srgbClr val="FF0000"/>
                </a:solidFill>
              </a:rPr>
              <a:t>small</a:t>
            </a:r>
            <a:r>
              <a:rPr lang="cs-CZ" sz="2000" b="1" dirty="0" smtClean="0">
                <a:solidFill>
                  <a:srgbClr val="FF0000"/>
                </a:solidFill>
              </a:rPr>
              <a:t> </a:t>
            </a:r>
            <a:r>
              <a:rPr lang="cs-CZ" sz="2000" b="1" dirty="0" err="1" smtClean="0">
                <a:solidFill>
                  <a:srgbClr val="FF0000"/>
                </a:solidFill>
              </a:rPr>
              <a:t>figures</a:t>
            </a:r>
            <a:r>
              <a:rPr lang="cs-CZ" sz="2000" b="1" dirty="0" smtClean="0">
                <a:solidFill>
                  <a:srgbClr val="FF0000"/>
                </a:solidFill>
              </a:rPr>
              <a:t> </a:t>
            </a:r>
          </a:p>
          <a:p>
            <a:r>
              <a:rPr lang="cs-CZ" sz="2000" dirty="0" smtClean="0"/>
              <a:t>Část kotace, která se mění a liší se u BID a ASK, pro úsporu času se uvádí pouze tato</a:t>
            </a:r>
            <a:endParaRPr lang="cs-CZ" sz="2000" dirty="0"/>
          </a:p>
        </p:txBody>
      </p:sp>
      <p:cxnSp>
        <p:nvCxnSpPr>
          <p:cNvPr id="16" name="Přímá spojnice se šipkou 15"/>
          <p:cNvCxnSpPr/>
          <p:nvPr/>
        </p:nvCxnSpPr>
        <p:spPr>
          <a:xfrm flipV="1">
            <a:off x="3059832" y="3490150"/>
            <a:ext cx="2160240" cy="79970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ovéPole 16"/>
          <p:cNvSpPr txBox="1"/>
          <p:nvPr/>
        </p:nvSpPr>
        <p:spPr>
          <a:xfrm>
            <a:off x="439924" y="1757295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err="1" smtClean="0"/>
              <a:t>Tradingová</a:t>
            </a:r>
            <a:r>
              <a:rPr lang="cs-CZ" b="1" dirty="0" smtClean="0"/>
              <a:t> platforma JP Morgana</a:t>
            </a:r>
            <a:endParaRPr lang="cs-CZ" b="1" dirty="0"/>
          </a:p>
        </p:txBody>
      </p:sp>
      <p:sp>
        <p:nvSpPr>
          <p:cNvPr id="19" name="TextovéPole 18"/>
          <p:cNvSpPr txBox="1"/>
          <p:nvPr/>
        </p:nvSpPr>
        <p:spPr>
          <a:xfrm>
            <a:off x="461120" y="5372375"/>
            <a:ext cx="47525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 smtClean="0"/>
              <a:t>Kotace ve </a:t>
            </a:r>
            <a:r>
              <a:rPr lang="cs-CZ" sz="1600" dirty="0" err="1" smtClean="0"/>
              <a:t>small</a:t>
            </a:r>
            <a:r>
              <a:rPr lang="cs-CZ" sz="1600" dirty="0" smtClean="0"/>
              <a:t> </a:t>
            </a:r>
            <a:r>
              <a:rPr lang="cs-CZ" sz="1600" dirty="0" err="1" smtClean="0"/>
              <a:t>figures</a:t>
            </a:r>
            <a:r>
              <a:rPr lang="cs-CZ" sz="1600" dirty="0" smtClean="0"/>
              <a:t> užívány mezi obchodníky na </a:t>
            </a:r>
            <a:r>
              <a:rPr lang="cs-CZ" sz="1600" dirty="0" err="1" smtClean="0"/>
              <a:t>forexu</a:t>
            </a:r>
            <a:r>
              <a:rPr lang="cs-CZ" sz="1600" dirty="0" smtClean="0"/>
              <a:t> v Direct </a:t>
            </a:r>
            <a:r>
              <a:rPr lang="cs-CZ" sz="1600" dirty="0" err="1" smtClean="0"/>
              <a:t>Dealingu</a:t>
            </a:r>
            <a:r>
              <a:rPr lang="cs-CZ" sz="1600" dirty="0" smtClean="0"/>
              <a:t>; ti velmi dobře znají uváděný počet míst </a:t>
            </a:r>
            <a:r>
              <a:rPr lang="cs-CZ" sz="1600" b="1" dirty="0" err="1" smtClean="0"/>
              <a:t>outright</a:t>
            </a:r>
            <a:r>
              <a:rPr lang="cs-CZ" sz="1600" b="1" dirty="0" smtClean="0"/>
              <a:t> kotace</a:t>
            </a:r>
            <a:r>
              <a:rPr lang="cs-CZ" sz="1600" dirty="0" smtClean="0"/>
              <a:t>, tudíž omyly nehrozí. </a:t>
            </a:r>
            <a:endParaRPr lang="cs-CZ" sz="1600" dirty="0"/>
          </a:p>
        </p:txBody>
      </p:sp>
      <p:sp>
        <p:nvSpPr>
          <p:cNvPr id="23" name="TextovéPole 22"/>
          <p:cNvSpPr txBox="1"/>
          <p:nvPr/>
        </p:nvSpPr>
        <p:spPr>
          <a:xfrm>
            <a:off x="5220072" y="2540223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err="1" smtClean="0">
                <a:solidFill>
                  <a:srgbClr val="FF0000"/>
                </a:solidFill>
              </a:rPr>
              <a:t>Outright</a:t>
            </a:r>
            <a:r>
              <a:rPr lang="cs-CZ" sz="2000" b="1" dirty="0" smtClean="0">
                <a:solidFill>
                  <a:srgbClr val="FF0000"/>
                </a:solidFill>
              </a:rPr>
              <a:t> kotace</a:t>
            </a:r>
          </a:p>
          <a:p>
            <a:r>
              <a:rPr lang="cs-CZ" sz="2000" dirty="0" smtClean="0"/>
              <a:t>1,4209 (</a:t>
            </a:r>
            <a:r>
              <a:rPr lang="cs-CZ" sz="2000" dirty="0" err="1" smtClean="0"/>
              <a:t>bid</a:t>
            </a:r>
            <a:r>
              <a:rPr lang="cs-CZ" sz="2000" dirty="0" smtClean="0"/>
              <a:t>), tedy všechna čísla</a:t>
            </a: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14113014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1: Názvosloví</a:t>
            </a:r>
            <a:endParaRPr lang="cs-CZ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4304484"/>
              </p:ext>
            </p:extLst>
          </p:nvPr>
        </p:nvGraphicFramePr>
        <p:xfrm>
          <a:off x="395536" y="1628800"/>
          <a:ext cx="8316414" cy="414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6069"/>
                <a:gridCol w="1386069"/>
                <a:gridCol w="1386069"/>
                <a:gridCol w="1386069"/>
                <a:gridCol w="1386069"/>
                <a:gridCol w="1386069"/>
              </a:tblGrid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Kotace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V</a:t>
                      </a:r>
                      <a:r>
                        <a:rPr lang="cs-CZ" baseline="0" dirty="0" smtClean="0"/>
                        <a:t> pozici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Definice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Přímá/Nepřímá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Definice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Evropská/Americká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0,0345</a:t>
                      </a:r>
                      <a:r>
                        <a:rPr lang="cs-CZ" sz="2000" baseline="0" dirty="0" smtClean="0"/>
                        <a:t> EUR/CZK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Česká</a:t>
                      </a:r>
                      <a:r>
                        <a:rPr lang="cs-CZ" sz="2000" baseline="0" dirty="0" smtClean="0"/>
                        <a:t> firma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1,3212</a:t>
                      </a:r>
                      <a:r>
                        <a:rPr lang="cs-CZ" sz="2000" baseline="0" dirty="0" smtClean="0"/>
                        <a:t> USD/EUR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Český</a:t>
                      </a:r>
                      <a:r>
                        <a:rPr lang="cs-CZ" sz="2000" baseline="0" dirty="0" smtClean="0"/>
                        <a:t> dealer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28,236 CZK/USD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Americký dealer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1,3245 CHF/GBP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Český</a:t>
                      </a:r>
                      <a:r>
                        <a:rPr lang="cs-CZ" sz="2000" baseline="0" dirty="0" smtClean="0"/>
                        <a:t> dealer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1,3178 CHF/USD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Švýcarský dealer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85444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1 - řešení</a:t>
            </a:r>
            <a:endParaRPr lang="cs-CZ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7138039"/>
              </p:ext>
            </p:extLst>
          </p:nvPr>
        </p:nvGraphicFramePr>
        <p:xfrm>
          <a:off x="395536" y="1628800"/>
          <a:ext cx="8316414" cy="414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6069"/>
                <a:gridCol w="1386069"/>
                <a:gridCol w="1386069"/>
                <a:gridCol w="1386069"/>
                <a:gridCol w="1386069"/>
                <a:gridCol w="1386069"/>
              </a:tblGrid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Kotace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V</a:t>
                      </a:r>
                      <a:r>
                        <a:rPr lang="cs-CZ" baseline="0" dirty="0" smtClean="0"/>
                        <a:t> pozici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Definice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Přímá/Nepřímá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Definice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Evropská/Americká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0,0345</a:t>
                      </a:r>
                      <a:r>
                        <a:rPr lang="cs-CZ" sz="2000" baseline="0" dirty="0" smtClean="0"/>
                        <a:t> EUR/CZK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Česká</a:t>
                      </a:r>
                      <a:r>
                        <a:rPr lang="cs-CZ" sz="2000" baseline="0" dirty="0" smtClean="0"/>
                        <a:t> firma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Cizí/ 1 Domácí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Nepřímá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err="1" smtClean="0"/>
                        <a:t>Vehicle</a:t>
                      </a:r>
                      <a:r>
                        <a:rPr lang="cs-CZ" sz="2000" dirty="0" smtClean="0"/>
                        <a:t>/1</a:t>
                      </a:r>
                      <a:r>
                        <a:rPr lang="cs-CZ" sz="2000" baseline="0" dirty="0" smtClean="0"/>
                        <a:t> Lokální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Americká</a:t>
                      </a:r>
                      <a:endParaRPr lang="cs-CZ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1,3212</a:t>
                      </a:r>
                      <a:r>
                        <a:rPr lang="cs-CZ" sz="2000" baseline="0" dirty="0" smtClean="0"/>
                        <a:t> USD/EUR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Český</a:t>
                      </a:r>
                      <a:r>
                        <a:rPr lang="cs-CZ" sz="2000" baseline="0" dirty="0" smtClean="0"/>
                        <a:t> dealer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Cizí/ 1 Cizí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Ani jedno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err="1" smtClean="0"/>
                        <a:t>Vehicle</a:t>
                      </a:r>
                      <a:r>
                        <a:rPr lang="cs-CZ" sz="2000" dirty="0" smtClean="0"/>
                        <a:t>/1 Lokální</a:t>
                      </a:r>
                      <a:r>
                        <a:rPr lang="cs-CZ" sz="2000" baseline="0" dirty="0" smtClean="0"/>
                        <a:t> 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Americká</a:t>
                      </a:r>
                      <a:endParaRPr lang="cs-CZ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28,236 CZK/USD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Americký dealer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Cizí/ 1 Domácí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Nepřímá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Lokální/1</a:t>
                      </a:r>
                      <a:r>
                        <a:rPr lang="cs-CZ" sz="2000" baseline="0" dirty="0" smtClean="0"/>
                        <a:t> </a:t>
                      </a:r>
                      <a:r>
                        <a:rPr lang="cs-CZ" sz="2000" baseline="0" dirty="0" smtClean="0"/>
                        <a:t>Lokální</a:t>
                      </a:r>
                      <a:r>
                        <a:rPr lang="en-US" sz="2000" baseline="0" dirty="0" smtClean="0"/>
                        <a:t>*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Křížový kurz</a:t>
                      </a:r>
                      <a:endParaRPr lang="cs-CZ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1,3245 CHF/GBP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Český</a:t>
                      </a:r>
                      <a:r>
                        <a:rPr lang="cs-CZ" sz="2000" baseline="0" dirty="0" smtClean="0"/>
                        <a:t> dealer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Cizí/</a:t>
                      </a:r>
                      <a:r>
                        <a:rPr lang="cs-CZ" sz="2000" baseline="0" dirty="0" smtClean="0"/>
                        <a:t> 1 Domácí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Ani</a:t>
                      </a:r>
                      <a:r>
                        <a:rPr lang="cs-CZ" sz="2000" baseline="0" dirty="0" smtClean="0"/>
                        <a:t> jedno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Lokální/ 1 lokální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Křížový</a:t>
                      </a:r>
                      <a:r>
                        <a:rPr lang="cs-CZ" sz="2000" baseline="0" dirty="0" smtClean="0"/>
                        <a:t> kurz</a:t>
                      </a:r>
                      <a:endParaRPr lang="cs-CZ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1,3178 CHF/USD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Švýcarský dealer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Domácí/1</a:t>
                      </a:r>
                      <a:r>
                        <a:rPr lang="cs-CZ" sz="2000" baseline="0" dirty="0" smtClean="0"/>
                        <a:t> Cizí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Přímá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Lokální/1 </a:t>
                      </a:r>
                      <a:r>
                        <a:rPr lang="cs-CZ" sz="2000" dirty="0" err="1" smtClean="0"/>
                        <a:t>vehicle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Evropská</a:t>
                      </a:r>
                      <a:endParaRPr lang="cs-CZ" sz="2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Obdélník 4"/>
          <p:cNvSpPr/>
          <p:nvPr/>
        </p:nvSpPr>
        <p:spPr>
          <a:xfrm>
            <a:off x="7668344" y="188640"/>
            <a:ext cx="1475656" cy="79208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Řešení</a:t>
            </a:r>
            <a:endParaRPr lang="cs-CZ" dirty="0"/>
          </a:p>
        </p:txBody>
      </p:sp>
      <p:sp>
        <p:nvSpPr>
          <p:cNvPr id="3" name="TextovéPole 2"/>
          <p:cNvSpPr txBox="1"/>
          <p:nvPr/>
        </p:nvSpPr>
        <p:spPr>
          <a:xfrm>
            <a:off x="539552" y="6165304"/>
            <a:ext cx="90730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</a:t>
            </a:r>
            <a:r>
              <a:rPr lang="cs-CZ" dirty="0" err="1" smtClean="0"/>
              <a:t>ěkde</a:t>
            </a:r>
            <a:r>
              <a:rPr lang="cs-CZ" dirty="0" smtClean="0"/>
              <a:t> je </a:t>
            </a:r>
            <a:r>
              <a:rPr lang="cs-CZ" dirty="0" err="1" smtClean="0"/>
              <a:t>vehicle</a:t>
            </a:r>
            <a:r>
              <a:rPr lang="cs-CZ" dirty="0" smtClean="0"/>
              <a:t> pouze USD, někdy to, proti čemu se to kotuje. Na přednáškách je to proti čemu se to hlavně kotuje. U CZK je to EUR, jinak USD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92048635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4548</TotalTime>
  <Words>2694</Words>
  <Application>Microsoft Office PowerPoint</Application>
  <PresentationFormat>Předvádění na obrazovce (4:3)</PresentationFormat>
  <Paragraphs>483</Paragraphs>
  <Slides>31</Slides>
  <Notes>1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31</vt:i4>
      </vt:variant>
    </vt:vector>
  </HeadingPairs>
  <TitlesOfParts>
    <vt:vector size="33" baseType="lpstr">
      <vt:lpstr>Motiv systému Office</vt:lpstr>
      <vt:lpstr>Rovnice</vt:lpstr>
      <vt:lpstr>Prezentace aplikace PowerPoint</vt:lpstr>
      <vt:lpstr>Top 4 věci u platební bilance</vt:lpstr>
      <vt:lpstr>Co říká platební bilance o krizi 1997 v ČR?</vt:lpstr>
      <vt:lpstr>Měnový kurz</vt:lpstr>
      <vt:lpstr>Druhy kotace, aneb jak říct 3krát jinak, že 25,56 CZK = 1 EUR</vt:lpstr>
      <vt:lpstr>Jednoduchá pravidla jak rozpoznat typ kotace</vt:lpstr>
      <vt:lpstr>Big and small figures</vt:lpstr>
      <vt:lpstr>Příklad 1: Názvosloví</vt:lpstr>
      <vt:lpstr>Příklad 1 - řešení</vt:lpstr>
      <vt:lpstr>Příklad 2: Způsoby kotace</vt:lpstr>
      <vt:lpstr>Příklad 2</vt:lpstr>
      <vt:lpstr>Příklad 2</vt:lpstr>
      <vt:lpstr>Rozšíření k příkladu 2c)</vt:lpstr>
      <vt:lpstr>Příklad 3: Arbitráž</vt:lpstr>
      <vt:lpstr>Prezentace aplikace PowerPoint</vt:lpstr>
      <vt:lpstr>Příklad 3: řešení</vt:lpstr>
      <vt:lpstr>Příklad 3: Arbitráž z pohledu investora</vt:lpstr>
      <vt:lpstr>Prezentace aplikace PowerPoint</vt:lpstr>
      <vt:lpstr>Příklad 3: Arbitráž z pohledu brokera</vt:lpstr>
      <vt:lpstr>Příklad 4: Křížový kurz</vt:lpstr>
      <vt:lpstr>Příklad 4: Křížový kurz</vt:lpstr>
      <vt:lpstr>Příklad 5: Arbitráž</vt:lpstr>
      <vt:lpstr>Příklad 5: Arbitráž</vt:lpstr>
      <vt:lpstr>Devizový trh</vt:lpstr>
      <vt:lpstr>Proč existuje devizový trh?</vt:lpstr>
      <vt:lpstr>Co se obchoduje na devizovém trhu?</vt:lpstr>
      <vt:lpstr>Velikost trhu a nejčastější instrumenty</vt:lpstr>
      <vt:lpstr>Nejvíce obchodované měny</vt:lpstr>
      <vt:lpstr>Finanční centra a největší hráči</vt:lpstr>
      <vt:lpstr>Finanční centrum v Londýně</vt:lpstr>
      <vt:lpstr>Jak se nakupuje? (Obchodní systémy)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Michal Dvořák</dc:creator>
  <cp:lastModifiedBy>Michal Dvořák</cp:lastModifiedBy>
  <cp:revision>103</cp:revision>
  <dcterms:created xsi:type="dcterms:W3CDTF">2013-10-09T20:19:53Z</dcterms:created>
  <dcterms:modified xsi:type="dcterms:W3CDTF">2013-10-18T16:24:08Z</dcterms:modified>
</cp:coreProperties>
</file>