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0" r:id="rId3"/>
    <p:sldId id="259" r:id="rId4"/>
    <p:sldId id="258" r:id="rId5"/>
    <p:sldId id="257" r:id="rId6"/>
    <p:sldId id="277" r:id="rId7"/>
    <p:sldId id="276" r:id="rId8"/>
    <p:sldId id="267" r:id="rId9"/>
    <p:sldId id="268" r:id="rId10"/>
    <p:sldId id="269" r:id="rId11"/>
    <p:sldId id="271" r:id="rId12"/>
    <p:sldId id="270" r:id="rId13"/>
    <p:sldId id="272" r:id="rId14"/>
    <p:sldId id="273" r:id="rId15"/>
    <p:sldId id="274" r:id="rId16"/>
    <p:sldId id="275" r:id="rId17"/>
    <p:sldId id="278" r:id="rId18"/>
    <p:sldId id="279" r:id="rId19"/>
    <p:sldId id="263" r:id="rId20"/>
    <p:sldId id="264" r:id="rId21"/>
    <p:sldId id="265" r:id="rId22"/>
    <p:sldId id="266" r:id="rId23"/>
    <p:sldId id="261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Světlý styl 1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9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STAT.ARADY_PKG%20(52).VYSTUP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STAT.ARADY_PKG%20(52).VYSTUP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STAT.ARADY_PKG%20(52).VYSTUP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Michal\Downloads\STAT.ARADY_PKG%20(52).VYSTUP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STAT.ARADY_PKG%20(52).VYSTUP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'STAT.ARADY_PKG (52)'!$L$5</c:f>
              <c:strCache>
                <c:ptCount val="1"/>
                <c:pt idx="0">
                  <c:v>ZMĚNA DEVIZOVÝCH REZERV (-nárůst)</c:v>
                </c:pt>
              </c:strCache>
            </c:strRef>
          </c:tx>
          <c:invertIfNegative val="0"/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(52)'!$L$6:$L$79</c:f>
              <c:numCache>
                <c:formatCode>General</c:formatCode>
                <c:ptCount val="74"/>
                <c:pt idx="0">
                  <c:v>8341.6</c:v>
                </c:pt>
                <c:pt idx="1">
                  <c:v>-5965.2</c:v>
                </c:pt>
                <c:pt idx="2">
                  <c:v>-75502.399999999994</c:v>
                </c:pt>
                <c:pt idx="3">
                  <c:v>-8321</c:v>
                </c:pt>
                <c:pt idx="4">
                  <c:v>35982.199999999997</c:v>
                </c:pt>
                <c:pt idx="5">
                  <c:v>-32632.2</c:v>
                </c:pt>
                <c:pt idx="6">
                  <c:v>-11134.3</c:v>
                </c:pt>
                <c:pt idx="7">
                  <c:v>3698.6</c:v>
                </c:pt>
                <c:pt idx="8">
                  <c:v>-2123.1</c:v>
                </c:pt>
                <c:pt idx="9">
                  <c:v>26788.7</c:v>
                </c:pt>
                <c:pt idx="10">
                  <c:v>17001.099999999999</c:v>
                </c:pt>
                <c:pt idx="11">
                  <c:v>-62089.9</c:v>
                </c:pt>
                <c:pt idx="12">
                  <c:v>-3148.4</c:v>
                </c:pt>
                <c:pt idx="13">
                  <c:v>6812.1</c:v>
                </c:pt>
                <c:pt idx="14">
                  <c:v>-19121.599999999999</c:v>
                </c:pt>
                <c:pt idx="15">
                  <c:v>666.9</c:v>
                </c:pt>
                <c:pt idx="16">
                  <c:v>-6017.2</c:v>
                </c:pt>
                <c:pt idx="17">
                  <c:v>-36174.6</c:v>
                </c:pt>
                <c:pt idx="18">
                  <c:v>-1770.2</c:v>
                </c:pt>
                <c:pt idx="19">
                  <c:v>-1434.5</c:v>
                </c:pt>
                <c:pt idx="20">
                  <c:v>-17517.599999999999</c:v>
                </c:pt>
                <c:pt idx="21">
                  <c:v>-19389</c:v>
                </c:pt>
                <c:pt idx="22">
                  <c:v>-18137.3</c:v>
                </c:pt>
                <c:pt idx="23">
                  <c:v>-5242.6000000000004</c:v>
                </c:pt>
                <c:pt idx="24">
                  <c:v>8525.2000000000007</c:v>
                </c:pt>
                <c:pt idx="25">
                  <c:v>-811.8</c:v>
                </c:pt>
                <c:pt idx="26">
                  <c:v>53.6</c:v>
                </c:pt>
                <c:pt idx="27">
                  <c:v>-2511.6999999999998</c:v>
                </c:pt>
                <c:pt idx="28">
                  <c:v>1048.2</c:v>
                </c:pt>
                <c:pt idx="29">
                  <c:v>-664.5</c:v>
                </c:pt>
                <c:pt idx="30">
                  <c:v>-3251</c:v>
                </c:pt>
                <c:pt idx="31">
                  <c:v>-2681.1</c:v>
                </c:pt>
                <c:pt idx="32">
                  <c:v>-83675.899999999994</c:v>
                </c:pt>
                <c:pt idx="33">
                  <c:v>-3243.6</c:v>
                </c:pt>
                <c:pt idx="34">
                  <c:v>-516.79999999999995</c:v>
                </c:pt>
                <c:pt idx="35">
                  <c:v>-608.6</c:v>
                </c:pt>
                <c:pt idx="36">
                  <c:v>1201.8</c:v>
                </c:pt>
                <c:pt idx="37">
                  <c:v>-6858.6</c:v>
                </c:pt>
                <c:pt idx="38">
                  <c:v>-2497.4</c:v>
                </c:pt>
                <c:pt idx="39">
                  <c:v>-658.9</c:v>
                </c:pt>
                <c:pt idx="40">
                  <c:v>2548.6</c:v>
                </c:pt>
                <c:pt idx="41">
                  <c:v>-12295.7</c:v>
                </c:pt>
                <c:pt idx="42">
                  <c:v>-5230</c:v>
                </c:pt>
                <c:pt idx="43">
                  <c:v>-37280</c:v>
                </c:pt>
                <c:pt idx="44">
                  <c:v>-160495</c:v>
                </c:pt>
                <c:pt idx="45">
                  <c:v>-13940</c:v>
                </c:pt>
                <c:pt idx="46">
                  <c:v>-43265.9</c:v>
                </c:pt>
                <c:pt idx="47">
                  <c:v>-4173.3999999999996</c:v>
                </c:pt>
                <c:pt idx="48">
                  <c:v>-12933.2</c:v>
                </c:pt>
                <c:pt idx="49">
                  <c:v>-6780.5</c:v>
                </c:pt>
                <c:pt idx="50">
                  <c:v>-9602.1</c:v>
                </c:pt>
                <c:pt idx="51">
                  <c:v>5369.3</c:v>
                </c:pt>
                <c:pt idx="52">
                  <c:v>-9396</c:v>
                </c:pt>
                <c:pt idx="53">
                  <c:v>-17964</c:v>
                </c:pt>
                <c:pt idx="54">
                  <c:v>-45255.4</c:v>
                </c:pt>
                <c:pt idx="55">
                  <c:v>-4008.8</c:v>
                </c:pt>
                <c:pt idx="56">
                  <c:v>-4437.5</c:v>
                </c:pt>
                <c:pt idx="57">
                  <c:v>-3435</c:v>
                </c:pt>
                <c:pt idx="58">
                  <c:v>-4665</c:v>
                </c:pt>
                <c:pt idx="59">
                  <c:v>-16530</c:v>
                </c:pt>
                <c:pt idx="60">
                  <c:v>-11455.1</c:v>
                </c:pt>
                <c:pt idx="61">
                  <c:v>-29964.9</c:v>
                </c:pt>
                <c:pt idx="62">
                  <c:v>38200.1</c:v>
                </c:pt>
                <c:pt idx="63">
                  <c:v>-16901.8</c:v>
                </c:pt>
                <c:pt idx="64">
                  <c:v>33630.199999999997</c:v>
                </c:pt>
                <c:pt idx="65">
                  <c:v>1111.5</c:v>
                </c:pt>
                <c:pt idx="66">
                  <c:v>802.8</c:v>
                </c:pt>
                <c:pt idx="67">
                  <c:v>1592.9</c:v>
                </c:pt>
                <c:pt idx="68">
                  <c:v>6803.3</c:v>
                </c:pt>
                <c:pt idx="69">
                  <c:v>13276.1</c:v>
                </c:pt>
                <c:pt idx="70">
                  <c:v>-58132.1</c:v>
                </c:pt>
                <c:pt idx="71">
                  <c:v>-73523.8</c:v>
                </c:pt>
                <c:pt idx="72">
                  <c:v>-26572</c:v>
                </c:pt>
                <c:pt idx="73">
                  <c:v>-39687.800000000003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40993536"/>
        <c:axId val="70549504"/>
      </c:barChart>
      <c:lineChart>
        <c:grouping val="standard"/>
        <c:varyColors val="0"/>
        <c:ser>
          <c:idx val="0"/>
          <c:order val="0"/>
          <c:tx>
            <c:strRef>
              <c:f>'STAT.ARADY_PKG (52)'!$B$5</c:f>
              <c:strCache>
                <c:ptCount val="1"/>
                <c:pt idx="0">
                  <c:v>BĚŽNÝ ÚČET</c:v>
                </c:pt>
              </c:strCache>
            </c:strRef>
          </c:tx>
          <c:marker>
            <c:symbol val="none"/>
          </c:marker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(52)'!$B$6:$B$79</c:f>
              <c:numCache>
                <c:formatCode>General</c:formatCode>
                <c:ptCount val="74"/>
                <c:pt idx="0">
                  <c:v>-5084.7</c:v>
                </c:pt>
                <c:pt idx="1">
                  <c:v>13663.2</c:v>
                </c:pt>
                <c:pt idx="2">
                  <c:v>-36349.199999999997</c:v>
                </c:pt>
                <c:pt idx="3">
                  <c:v>-48558.9</c:v>
                </c:pt>
                <c:pt idx="4">
                  <c:v>-26135.4</c:v>
                </c:pt>
                <c:pt idx="5">
                  <c:v>17025.900000000001</c:v>
                </c:pt>
                <c:pt idx="6">
                  <c:v>-17317</c:v>
                </c:pt>
                <c:pt idx="7">
                  <c:v>-29900.799999999999</c:v>
                </c:pt>
                <c:pt idx="8">
                  <c:v>-89652.3</c:v>
                </c:pt>
                <c:pt idx="9">
                  <c:v>32911.199999999997</c:v>
                </c:pt>
                <c:pt idx="10">
                  <c:v>-34499.5</c:v>
                </c:pt>
                <c:pt idx="11">
                  <c:v>-106367.1</c:v>
                </c:pt>
                <c:pt idx="12">
                  <c:v>-28084.5</c:v>
                </c:pt>
                <c:pt idx="13">
                  <c:v>22307.3</c:v>
                </c:pt>
                <c:pt idx="14">
                  <c:v>-14786.3</c:v>
                </c:pt>
                <c:pt idx="15">
                  <c:v>-34815.9</c:v>
                </c:pt>
                <c:pt idx="16">
                  <c:v>-48748.3</c:v>
                </c:pt>
                <c:pt idx="17">
                  <c:v>9070</c:v>
                </c:pt>
                <c:pt idx="18">
                  <c:v>-41060.6</c:v>
                </c:pt>
                <c:pt idx="19">
                  <c:v>-19490</c:v>
                </c:pt>
                <c:pt idx="20">
                  <c:v>-50466.9</c:v>
                </c:pt>
                <c:pt idx="21">
                  <c:v>29765.3</c:v>
                </c:pt>
                <c:pt idx="22">
                  <c:v>-53080.6</c:v>
                </c:pt>
                <c:pt idx="23">
                  <c:v>-66558</c:v>
                </c:pt>
                <c:pt idx="24">
                  <c:v>-56133</c:v>
                </c:pt>
                <c:pt idx="25">
                  <c:v>18911.400000000001</c:v>
                </c:pt>
                <c:pt idx="26">
                  <c:v>-42921.2</c:v>
                </c:pt>
                <c:pt idx="27">
                  <c:v>-25698.6</c:v>
                </c:pt>
                <c:pt idx="28">
                  <c:v>-29831.1</c:v>
                </c:pt>
                <c:pt idx="29">
                  <c:v>31369</c:v>
                </c:pt>
                <c:pt idx="30">
                  <c:v>-10302.700000000001</c:v>
                </c:pt>
                <c:pt idx="31">
                  <c:v>-22757.3</c:v>
                </c:pt>
                <c:pt idx="32">
                  <c:v>-25007.599999999999</c:v>
                </c:pt>
                <c:pt idx="33">
                  <c:v>27216.5</c:v>
                </c:pt>
                <c:pt idx="34">
                  <c:v>-34436.800000000003</c:v>
                </c:pt>
                <c:pt idx="35">
                  <c:v>-58690.9</c:v>
                </c:pt>
                <c:pt idx="36">
                  <c:v>-41253.199999999997</c:v>
                </c:pt>
                <c:pt idx="37">
                  <c:v>-13074.8</c:v>
                </c:pt>
                <c:pt idx="38">
                  <c:v>-66136.100000000006</c:v>
                </c:pt>
                <c:pt idx="39">
                  <c:v>-49505.4</c:v>
                </c:pt>
                <c:pt idx="40">
                  <c:v>-38116.5</c:v>
                </c:pt>
                <c:pt idx="41">
                  <c:v>-6856.6</c:v>
                </c:pt>
                <c:pt idx="42">
                  <c:v>-44239.9</c:v>
                </c:pt>
                <c:pt idx="43">
                  <c:v>-45172.5</c:v>
                </c:pt>
                <c:pt idx="44">
                  <c:v>-25416.400000000001</c:v>
                </c:pt>
                <c:pt idx="45">
                  <c:v>-21549.3</c:v>
                </c:pt>
                <c:pt idx="46">
                  <c:v>-29596.1</c:v>
                </c:pt>
                <c:pt idx="47">
                  <c:v>-34256.6</c:v>
                </c:pt>
                <c:pt idx="48">
                  <c:v>-30799.3</c:v>
                </c:pt>
                <c:pt idx="49">
                  <c:v>-29826.3</c:v>
                </c:pt>
                <c:pt idx="50">
                  <c:v>-43655.199999999997</c:v>
                </c:pt>
                <c:pt idx="51">
                  <c:v>-24568.9</c:v>
                </c:pt>
                <c:pt idx="52">
                  <c:v>-19372.8</c:v>
                </c:pt>
                <c:pt idx="53">
                  <c:v>-17280.2</c:v>
                </c:pt>
                <c:pt idx="54">
                  <c:v>-26746.9</c:v>
                </c:pt>
                <c:pt idx="55">
                  <c:v>-5011.6000000000004</c:v>
                </c:pt>
                <c:pt idx="56">
                  <c:v>-6621.6</c:v>
                </c:pt>
                <c:pt idx="57">
                  <c:v>-12216.3</c:v>
                </c:pt>
                <c:pt idx="58">
                  <c:v>-26353.200000000001</c:v>
                </c:pt>
                <c:pt idx="59">
                  <c:v>-4458.8999999999996</c:v>
                </c:pt>
                <c:pt idx="60">
                  <c:v>-88.4</c:v>
                </c:pt>
                <c:pt idx="61">
                  <c:v>-9591.5</c:v>
                </c:pt>
                <c:pt idx="62">
                  <c:v>-23963.9</c:v>
                </c:pt>
                <c:pt idx="63">
                  <c:v>-23226.799999999999</c:v>
                </c:pt>
                <c:pt idx="64">
                  <c:v>-33270.699999999997</c:v>
                </c:pt>
                <c:pt idx="65">
                  <c:v>-32575.8</c:v>
                </c:pt>
                <c:pt idx="66">
                  <c:v>-37023.9</c:v>
                </c:pt>
                <c:pt idx="67">
                  <c:v>-33254.699999999997</c:v>
                </c:pt>
                <c:pt idx="68">
                  <c:v>-24239.599999999999</c:v>
                </c:pt>
                <c:pt idx="69">
                  <c:v>-17350.599999999999</c:v>
                </c:pt>
                <c:pt idx="70">
                  <c:v>-19387.3</c:v>
                </c:pt>
                <c:pt idx="71">
                  <c:v>-2374.6999999999998</c:v>
                </c:pt>
                <c:pt idx="72">
                  <c:v>-9075.5</c:v>
                </c:pt>
                <c:pt idx="73">
                  <c:v>-5493.8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'STAT.ARADY_PKG (52)'!$G$5</c:f>
              <c:strCache>
                <c:ptCount val="1"/>
                <c:pt idx="0">
                  <c:v>KAPITÁLOVÝ ÚČET</c:v>
                </c:pt>
              </c:strCache>
            </c:strRef>
          </c:tx>
          <c:marker>
            <c:symbol val="none"/>
          </c:marker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(52)'!$G$6:$G$79</c:f>
              <c:numCache>
                <c:formatCode>General</c:formatCode>
                <c:ptCount val="74"/>
                <c:pt idx="0">
                  <c:v>106.9</c:v>
                </c:pt>
                <c:pt idx="1">
                  <c:v>389.4</c:v>
                </c:pt>
                <c:pt idx="2">
                  <c:v>44541.2</c:v>
                </c:pt>
                <c:pt idx="3">
                  <c:v>6408.4</c:v>
                </c:pt>
                <c:pt idx="4">
                  <c:v>177</c:v>
                </c:pt>
                <c:pt idx="5">
                  <c:v>570.70000000000005</c:v>
                </c:pt>
                <c:pt idx="6">
                  <c:v>11281.7</c:v>
                </c:pt>
                <c:pt idx="7">
                  <c:v>2809</c:v>
                </c:pt>
                <c:pt idx="8">
                  <c:v>-43.4</c:v>
                </c:pt>
                <c:pt idx="9">
                  <c:v>680.5</c:v>
                </c:pt>
                <c:pt idx="10">
                  <c:v>6033.2</c:v>
                </c:pt>
                <c:pt idx="11">
                  <c:v>14619.8</c:v>
                </c:pt>
                <c:pt idx="12">
                  <c:v>9683.5</c:v>
                </c:pt>
                <c:pt idx="13">
                  <c:v>2188.3000000000002</c:v>
                </c:pt>
                <c:pt idx="14">
                  <c:v>24913.3</c:v>
                </c:pt>
                <c:pt idx="15">
                  <c:v>5848.9</c:v>
                </c:pt>
                <c:pt idx="16">
                  <c:v>4678.8999999999996</c:v>
                </c:pt>
                <c:pt idx="17">
                  <c:v>15792.1</c:v>
                </c:pt>
                <c:pt idx="18">
                  <c:v>4529.8999999999996</c:v>
                </c:pt>
                <c:pt idx="19">
                  <c:v>2125.4</c:v>
                </c:pt>
                <c:pt idx="20">
                  <c:v>12967.4</c:v>
                </c:pt>
                <c:pt idx="21">
                  <c:v>7446.4</c:v>
                </c:pt>
                <c:pt idx="22">
                  <c:v>14332.3</c:v>
                </c:pt>
                <c:pt idx="23">
                  <c:v>3849.2</c:v>
                </c:pt>
                <c:pt idx="24">
                  <c:v>482.3</c:v>
                </c:pt>
                <c:pt idx="25">
                  <c:v>2980</c:v>
                </c:pt>
                <c:pt idx="26">
                  <c:v>5804.6</c:v>
                </c:pt>
                <c:pt idx="27">
                  <c:v>2785.2</c:v>
                </c:pt>
                <c:pt idx="28">
                  <c:v>-1326.1</c:v>
                </c:pt>
                <c:pt idx="29">
                  <c:v>2662.3</c:v>
                </c:pt>
                <c:pt idx="30">
                  <c:v>2411.6999999999998</c:v>
                </c:pt>
                <c:pt idx="31">
                  <c:v>215.3</c:v>
                </c:pt>
                <c:pt idx="32">
                  <c:v>1465</c:v>
                </c:pt>
                <c:pt idx="33">
                  <c:v>1408.5</c:v>
                </c:pt>
                <c:pt idx="34">
                  <c:v>-18118.099999999999</c:v>
                </c:pt>
                <c:pt idx="35">
                  <c:v>3128.6</c:v>
                </c:pt>
                <c:pt idx="36">
                  <c:v>465.4</c:v>
                </c:pt>
                <c:pt idx="37">
                  <c:v>337.6</c:v>
                </c:pt>
                <c:pt idx="38">
                  <c:v>-17.100000000000001</c:v>
                </c:pt>
                <c:pt idx="39">
                  <c:v>10.8</c:v>
                </c:pt>
                <c:pt idx="40">
                  <c:v>-36.299999999999997</c:v>
                </c:pt>
                <c:pt idx="41">
                  <c:v>-39.6</c:v>
                </c:pt>
                <c:pt idx="42">
                  <c:v>-23.2</c:v>
                </c:pt>
                <c:pt idx="43">
                  <c:v>-143.6</c:v>
                </c:pt>
                <c:pt idx="44">
                  <c:v>25.4</c:v>
                </c:pt>
                <c:pt idx="45">
                  <c:v>22</c:v>
                </c:pt>
                <c:pt idx="46">
                  <c:v>-252.1</c:v>
                </c:pt>
                <c:pt idx="47">
                  <c:v>-13.1</c:v>
                </c:pt>
                <c:pt idx="48">
                  <c:v>-22.5</c:v>
                </c:pt>
                <c:pt idx="49">
                  <c:v>-43</c:v>
                </c:pt>
                <c:pt idx="50">
                  <c:v>-68.8</c:v>
                </c:pt>
                <c:pt idx="51">
                  <c:v>-72.8</c:v>
                </c:pt>
                <c:pt idx="52">
                  <c:v>-2.2999999999999998</c:v>
                </c:pt>
                <c:pt idx="53">
                  <c:v>-54.3</c:v>
                </c:pt>
                <c:pt idx="54">
                  <c:v>-16</c:v>
                </c:pt>
                <c:pt idx="55">
                  <c:v>3.7</c:v>
                </c:pt>
                <c:pt idx="56">
                  <c:v>-30.5</c:v>
                </c:pt>
                <c:pt idx="57">
                  <c:v>-30.4</c:v>
                </c:pt>
                <c:pt idx="58">
                  <c:v>17.100000000000001</c:v>
                </c:pt>
                <c:pt idx="59">
                  <c:v>-7.4</c:v>
                </c:pt>
                <c:pt idx="60">
                  <c:v>166.6</c:v>
                </c:pt>
                <c:pt idx="61">
                  <c:v>-110.5</c:v>
                </c:pt>
                <c:pt idx="62">
                  <c:v>6.9</c:v>
                </c:pt>
                <c:pt idx="63">
                  <c:v>4.8</c:v>
                </c:pt>
                <c:pt idx="64">
                  <c:v>-23.2</c:v>
                </c:pt>
                <c:pt idx="65">
                  <c:v>327.39999999999998</c:v>
                </c:pt>
                <c:pt idx="66">
                  <c:v>-1.3</c:v>
                </c:pt>
                <c:pt idx="67">
                  <c:v>6.7</c:v>
                </c:pt>
                <c:pt idx="68">
                  <c:v>10.6</c:v>
                </c:pt>
                <c:pt idx="69">
                  <c:v>-0.4</c:v>
                </c:pt>
                <c:pt idx="70">
                  <c:v>33.5</c:v>
                </c:pt>
                <c:pt idx="71">
                  <c:v>7.6</c:v>
                </c:pt>
                <c:pt idx="72">
                  <c:v>100.7</c:v>
                </c:pt>
                <c:pt idx="73">
                  <c:v>37.299999999999997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'STAT.ARADY_PKG (52)'!$H$5</c:f>
              <c:strCache>
                <c:ptCount val="1"/>
                <c:pt idx="0">
                  <c:v>FINANČNÍ ÚČET</c:v>
                </c:pt>
              </c:strCache>
            </c:strRef>
          </c:tx>
          <c:marker>
            <c:symbol val="none"/>
          </c:marker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(52)'!$H$6:$H$79</c:f>
              <c:numCache>
                <c:formatCode>General</c:formatCode>
                <c:ptCount val="74"/>
                <c:pt idx="0">
                  <c:v>24551.200000000001</c:v>
                </c:pt>
                <c:pt idx="1">
                  <c:v>-1303</c:v>
                </c:pt>
                <c:pt idx="2">
                  <c:v>61154.8</c:v>
                </c:pt>
                <c:pt idx="3">
                  <c:v>39009.300000000003</c:v>
                </c:pt>
                <c:pt idx="4">
                  <c:v>1664.9</c:v>
                </c:pt>
                <c:pt idx="5">
                  <c:v>19987</c:v>
                </c:pt>
                <c:pt idx="6">
                  <c:v>20302.2</c:v>
                </c:pt>
                <c:pt idx="7">
                  <c:v>-11435.7</c:v>
                </c:pt>
                <c:pt idx="8">
                  <c:v>97022.399999999994</c:v>
                </c:pt>
                <c:pt idx="9">
                  <c:v>-46445.3</c:v>
                </c:pt>
                <c:pt idx="10">
                  <c:v>46874.8</c:v>
                </c:pt>
                <c:pt idx="11">
                  <c:v>138239.70000000001</c:v>
                </c:pt>
                <c:pt idx="12">
                  <c:v>24864.1</c:v>
                </c:pt>
                <c:pt idx="13">
                  <c:v>-35725</c:v>
                </c:pt>
                <c:pt idx="14">
                  <c:v>61331.1</c:v>
                </c:pt>
                <c:pt idx="15">
                  <c:v>31762.7</c:v>
                </c:pt>
                <c:pt idx="16">
                  <c:v>50025.599999999999</c:v>
                </c:pt>
                <c:pt idx="17">
                  <c:v>56.8</c:v>
                </c:pt>
                <c:pt idx="18">
                  <c:v>52823.5</c:v>
                </c:pt>
                <c:pt idx="19">
                  <c:v>47004.7</c:v>
                </c:pt>
                <c:pt idx="20">
                  <c:v>42631.4</c:v>
                </c:pt>
                <c:pt idx="21">
                  <c:v>-50217.9</c:v>
                </c:pt>
                <c:pt idx="22">
                  <c:v>47744.9</c:v>
                </c:pt>
                <c:pt idx="23">
                  <c:v>71941.3</c:v>
                </c:pt>
                <c:pt idx="24">
                  <c:v>19412.8</c:v>
                </c:pt>
                <c:pt idx="25">
                  <c:v>-13793.8</c:v>
                </c:pt>
                <c:pt idx="26">
                  <c:v>46365.599999999999</c:v>
                </c:pt>
                <c:pt idx="27">
                  <c:v>39194.9</c:v>
                </c:pt>
                <c:pt idx="28">
                  <c:v>20671.7</c:v>
                </c:pt>
                <c:pt idx="29">
                  <c:v>-6398.2</c:v>
                </c:pt>
                <c:pt idx="30">
                  <c:v>27188.7</c:v>
                </c:pt>
                <c:pt idx="31">
                  <c:v>45833.2</c:v>
                </c:pt>
                <c:pt idx="32">
                  <c:v>103351.9</c:v>
                </c:pt>
                <c:pt idx="33">
                  <c:v>-16417.400000000001</c:v>
                </c:pt>
                <c:pt idx="34">
                  <c:v>79230</c:v>
                </c:pt>
                <c:pt idx="35">
                  <c:v>50721</c:v>
                </c:pt>
                <c:pt idx="36">
                  <c:v>44800.7</c:v>
                </c:pt>
                <c:pt idx="37">
                  <c:v>2560.3000000000002</c:v>
                </c:pt>
                <c:pt idx="38">
                  <c:v>67232.7</c:v>
                </c:pt>
                <c:pt idx="39">
                  <c:v>33031.300000000003</c:v>
                </c:pt>
                <c:pt idx="40">
                  <c:v>22732.400000000001</c:v>
                </c:pt>
                <c:pt idx="41">
                  <c:v>34097.1</c:v>
                </c:pt>
                <c:pt idx="42">
                  <c:v>31696.400000000001</c:v>
                </c:pt>
                <c:pt idx="43">
                  <c:v>80497.899999999994</c:v>
                </c:pt>
                <c:pt idx="44">
                  <c:v>181338.5</c:v>
                </c:pt>
                <c:pt idx="45">
                  <c:v>54294.6</c:v>
                </c:pt>
                <c:pt idx="46">
                  <c:v>74008.2</c:v>
                </c:pt>
                <c:pt idx="47">
                  <c:v>15236.8</c:v>
                </c:pt>
                <c:pt idx="48">
                  <c:v>46693.7</c:v>
                </c:pt>
                <c:pt idx="49">
                  <c:v>36911.199999999997</c:v>
                </c:pt>
                <c:pt idx="50">
                  <c:v>65708.5</c:v>
                </c:pt>
                <c:pt idx="51">
                  <c:v>14818.9</c:v>
                </c:pt>
                <c:pt idx="52">
                  <c:v>23624.5</c:v>
                </c:pt>
                <c:pt idx="53">
                  <c:v>43894.7</c:v>
                </c:pt>
                <c:pt idx="54">
                  <c:v>60257.8</c:v>
                </c:pt>
                <c:pt idx="55">
                  <c:v>22645.1</c:v>
                </c:pt>
                <c:pt idx="56">
                  <c:v>5908.2</c:v>
                </c:pt>
                <c:pt idx="57">
                  <c:v>17753.3</c:v>
                </c:pt>
                <c:pt idx="58">
                  <c:v>24558.2</c:v>
                </c:pt>
                <c:pt idx="59">
                  <c:v>16288.2</c:v>
                </c:pt>
                <c:pt idx="60">
                  <c:v>17254.7</c:v>
                </c:pt>
                <c:pt idx="61">
                  <c:v>36223.4</c:v>
                </c:pt>
                <c:pt idx="62">
                  <c:v>-18921.400000000001</c:v>
                </c:pt>
                <c:pt idx="63">
                  <c:v>36411.800000000003</c:v>
                </c:pt>
                <c:pt idx="64">
                  <c:v>-4390.3</c:v>
                </c:pt>
                <c:pt idx="65">
                  <c:v>21219</c:v>
                </c:pt>
                <c:pt idx="66">
                  <c:v>36940</c:v>
                </c:pt>
                <c:pt idx="67">
                  <c:v>52374.5</c:v>
                </c:pt>
                <c:pt idx="68">
                  <c:v>22063.3</c:v>
                </c:pt>
                <c:pt idx="69">
                  <c:v>2204.6999999999998</c:v>
                </c:pt>
                <c:pt idx="70">
                  <c:v>63429.5</c:v>
                </c:pt>
                <c:pt idx="71">
                  <c:v>76827.5</c:v>
                </c:pt>
                <c:pt idx="72">
                  <c:v>35003.1</c:v>
                </c:pt>
                <c:pt idx="73">
                  <c:v>43028.4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993536"/>
        <c:axId val="70549504"/>
      </c:lineChart>
      <c:dateAx>
        <c:axId val="4099353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70549504"/>
        <c:crosses val="autoZero"/>
        <c:auto val="1"/>
        <c:lblOffset val="100"/>
        <c:baseTimeUnit val="months"/>
      </c:dateAx>
      <c:valAx>
        <c:axId val="70549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99353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'STAT.ARADY_PKG (52)'!$AD$5</c:f>
              <c:strCache>
                <c:ptCount val="1"/>
                <c:pt idx="0">
                  <c:v>SALDO INVESTIČNÍ POZICE</c:v>
                </c:pt>
              </c:strCache>
            </c:strRef>
          </c:tx>
          <c:spPr>
            <a:ln w="63500"/>
          </c:spPr>
          <c:marker>
            <c:symbol val="none"/>
          </c:marker>
          <c:cat>
            <c:numRef>
              <c:f>'STAT.ARADY_PKG (52)'!$A$6:$A$59</c:f>
              <c:numCache>
                <c:formatCode>m/d/yyyy</c:formatCode>
                <c:ptCount val="5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</c:numCache>
            </c:numRef>
          </c:cat>
          <c:val>
            <c:numRef>
              <c:f>'STAT.ARADY_PKG (52)'!$AD$6:$AD$60</c:f>
              <c:numCache>
                <c:formatCode>General</c:formatCode>
                <c:ptCount val="55"/>
                <c:pt idx="0">
                  <c:v>-1919562.4</c:v>
                </c:pt>
                <c:pt idx="1">
                  <c:v>-1876831.2</c:v>
                </c:pt>
                <c:pt idx="2">
                  <c:v>-1903562.4</c:v>
                </c:pt>
                <c:pt idx="3">
                  <c:v>-1933160.5</c:v>
                </c:pt>
                <c:pt idx="4">
                  <c:v>-1893025.8</c:v>
                </c:pt>
                <c:pt idx="5">
                  <c:v>-1889303.9</c:v>
                </c:pt>
                <c:pt idx="6">
                  <c:v>-1817622.6</c:v>
                </c:pt>
                <c:pt idx="7">
                  <c:v>-1870603.2</c:v>
                </c:pt>
                <c:pt idx="8">
                  <c:v>-1898148.5</c:v>
                </c:pt>
                <c:pt idx="9">
                  <c:v>-1837952.7</c:v>
                </c:pt>
                <c:pt idx="10">
                  <c:v>-1830394.3</c:v>
                </c:pt>
                <c:pt idx="11">
                  <c:v>-1829772.5</c:v>
                </c:pt>
                <c:pt idx="12">
                  <c:v>-1702294.8</c:v>
                </c:pt>
                <c:pt idx="13">
                  <c:v>-1723539.9</c:v>
                </c:pt>
                <c:pt idx="14">
                  <c:v>-1727840.9</c:v>
                </c:pt>
                <c:pt idx="15">
                  <c:v>-1656300.7</c:v>
                </c:pt>
                <c:pt idx="16">
                  <c:v>-1621913.4</c:v>
                </c:pt>
                <c:pt idx="17">
                  <c:v>-1512229.6</c:v>
                </c:pt>
                <c:pt idx="18">
                  <c:v>-1545028.9</c:v>
                </c:pt>
                <c:pt idx="19">
                  <c:v>-1519876.6</c:v>
                </c:pt>
                <c:pt idx="20">
                  <c:v>-1496130.6</c:v>
                </c:pt>
                <c:pt idx="21">
                  <c:v>-1414805</c:v>
                </c:pt>
                <c:pt idx="22">
                  <c:v>-1417917.4</c:v>
                </c:pt>
                <c:pt idx="23">
                  <c:v>-1306207.3999999999</c:v>
                </c:pt>
                <c:pt idx="24">
                  <c:v>-1151722.3999999999</c:v>
                </c:pt>
                <c:pt idx="25">
                  <c:v>-1077800.1000000001</c:v>
                </c:pt>
                <c:pt idx="26">
                  <c:v>-1083677.3999999999</c:v>
                </c:pt>
                <c:pt idx="27">
                  <c:v>-983660.8</c:v>
                </c:pt>
                <c:pt idx="28">
                  <c:v>-947378.4</c:v>
                </c:pt>
                <c:pt idx="29">
                  <c:v>-898538.9</c:v>
                </c:pt>
                <c:pt idx="30">
                  <c:v>-837442.5</c:v>
                </c:pt>
                <c:pt idx="31">
                  <c:v>-828543.9</c:v>
                </c:pt>
                <c:pt idx="32">
                  <c:v>-752631.2</c:v>
                </c:pt>
                <c:pt idx="33">
                  <c:v>-784575.3</c:v>
                </c:pt>
                <c:pt idx="34">
                  <c:v>-824993.5</c:v>
                </c:pt>
                <c:pt idx="35">
                  <c:v>-663198.9</c:v>
                </c:pt>
                <c:pt idx="36">
                  <c:v>-584042.80000000005</c:v>
                </c:pt>
                <c:pt idx="37">
                  <c:v>-515869.8</c:v>
                </c:pt>
                <c:pt idx="38">
                  <c:v>-527483.69999999995</c:v>
                </c:pt>
                <c:pt idx="39">
                  <c:v>-436862.2</c:v>
                </c:pt>
                <c:pt idx="40">
                  <c:v>-392932.9</c:v>
                </c:pt>
                <c:pt idx="41">
                  <c:v>-362220.4</c:v>
                </c:pt>
                <c:pt idx="42">
                  <c:v>-397254.8</c:v>
                </c:pt>
                <c:pt idx="43">
                  <c:v>-380162.8</c:v>
                </c:pt>
                <c:pt idx="44">
                  <c:v>-359983.1</c:v>
                </c:pt>
                <c:pt idx="45">
                  <c:v>-385617.8</c:v>
                </c:pt>
                <c:pt idx="46">
                  <c:v>-244067.7</c:v>
                </c:pt>
                <c:pt idx="47">
                  <c:v>-227474.9</c:v>
                </c:pt>
                <c:pt idx="48">
                  <c:v>-221842.8</c:v>
                </c:pt>
                <c:pt idx="49">
                  <c:v>-209306.6</c:v>
                </c:pt>
                <c:pt idx="50">
                  <c:v>-191869.3</c:v>
                </c:pt>
                <c:pt idx="51">
                  <c:v>-126128.5</c:v>
                </c:pt>
                <c:pt idx="52">
                  <c:v>-137626.4</c:v>
                </c:pt>
                <c:pt idx="53">
                  <c:v>-147846.9</c:v>
                </c:pt>
                <c:pt idx="54">
                  <c:v>-110938.4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'STAT.ARADY_PKG (52)'!$AE$5</c:f>
              <c:strCache>
                <c:ptCount val="1"/>
                <c:pt idx="0">
                  <c:v>ZAHRANIČNÍ ZADLUŽENOST</c:v>
                </c:pt>
              </c:strCache>
            </c:strRef>
          </c:tx>
          <c:spPr>
            <a:ln w="63500"/>
          </c:spPr>
          <c:marker>
            <c:symbol val="none"/>
          </c:marker>
          <c:cat>
            <c:numRef>
              <c:f>'STAT.ARADY_PKG (52)'!$A$6:$A$59</c:f>
              <c:numCache>
                <c:formatCode>m/d/yyyy</c:formatCode>
                <c:ptCount val="5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</c:numCache>
            </c:numRef>
          </c:cat>
          <c:val>
            <c:numRef>
              <c:f>'STAT.ARADY_PKG (52)'!$AE$6:$AE$60</c:f>
              <c:numCache>
                <c:formatCode>General</c:formatCode>
                <c:ptCount val="55"/>
                <c:pt idx="0">
                  <c:v>2025446.6</c:v>
                </c:pt>
                <c:pt idx="1">
                  <c:v>1980149.9</c:v>
                </c:pt>
                <c:pt idx="2">
                  <c:v>1940938.9</c:v>
                </c:pt>
                <c:pt idx="3">
                  <c:v>1888638.4</c:v>
                </c:pt>
                <c:pt idx="4">
                  <c:v>1927911.4</c:v>
                </c:pt>
                <c:pt idx="5">
                  <c:v>1917938.6</c:v>
                </c:pt>
                <c:pt idx="6">
                  <c:v>1877454.3</c:v>
                </c:pt>
                <c:pt idx="7">
                  <c:v>1844544.4</c:v>
                </c:pt>
                <c:pt idx="8">
                  <c:v>1761675.9</c:v>
                </c:pt>
                <c:pt idx="9">
                  <c:v>1717021</c:v>
                </c:pt>
                <c:pt idx="10">
                  <c:v>1766669.1</c:v>
                </c:pt>
                <c:pt idx="11">
                  <c:v>1730517.5</c:v>
                </c:pt>
                <c:pt idx="12">
                  <c:v>1711551.1</c:v>
                </c:pt>
                <c:pt idx="13">
                  <c:v>1606920.2</c:v>
                </c:pt>
                <c:pt idx="14">
                  <c:v>1639242.8</c:v>
                </c:pt>
                <c:pt idx="15">
                  <c:v>1530691.2</c:v>
                </c:pt>
                <c:pt idx="16">
                  <c:v>1571613.6</c:v>
                </c:pt>
                <c:pt idx="17">
                  <c:v>1583057.4</c:v>
                </c:pt>
                <c:pt idx="18">
                  <c:v>1629548</c:v>
                </c:pt>
                <c:pt idx="19">
                  <c:v>1589502.7</c:v>
                </c:pt>
                <c:pt idx="20">
                  <c:v>1511400.2</c:v>
                </c:pt>
                <c:pt idx="21">
                  <c:v>1383743.5</c:v>
                </c:pt>
                <c:pt idx="22">
                  <c:v>1377412.4</c:v>
                </c:pt>
                <c:pt idx="23">
                  <c:v>1316872.8999999999</c:v>
                </c:pt>
                <c:pt idx="24">
                  <c:v>1304152.5</c:v>
                </c:pt>
                <c:pt idx="25">
                  <c:v>1216006.7</c:v>
                </c:pt>
                <c:pt idx="26">
                  <c:v>1196382.8999999999</c:v>
                </c:pt>
                <c:pt idx="27">
                  <c:v>1171569.8999999999</c:v>
                </c:pt>
                <c:pt idx="28">
                  <c:v>1152969.8</c:v>
                </c:pt>
                <c:pt idx="29">
                  <c:v>1112354.3</c:v>
                </c:pt>
                <c:pt idx="30">
                  <c:v>1144380.3</c:v>
                </c:pt>
                <c:pt idx="31">
                  <c:v>1120770.3999999999</c:v>
                </c:pt>
                <c:pt idx="32">
                  <c:v>1081294</c:v>
                </c:pt>
                <c:pt idx="33">
                  <c:v>1033408.6</c:v>
                </c:pt>
                <c:pt idx="34">
                  <c:v>1011807.9</c:v>
                </c:pt>
                <c:pt idx="35">
                  <c:v>952205</c:v>
                </c:pt>
                <c:pt idx="36">
                  <c:v>931039.2</c:v>
                </c:pt>
                <c:pt idx="37">
                  <c:v>867177.4</c:v>
                </c:pt>
                <c:pt idx="38">
                  <c:v>895139.6</c:v>
                </c:pt>
                <c:pt idx="39">
                  <c:v>813641.8</c:v>
                </c:pt>
                <c:pt idx="40">
                  <c:v>780421.7</c:v>
                </c:pt>
                <c:pt idx="41">
                  <c:v>791513.4</c:v>
                </c:pt>
                <c:pt idx="42">
                  <c:v>813305.2</c:v>
                </c:pt>
                <c:pt idx="43">
                  <c:v>762794</c:v>
                </c:pt>
                <c:pt idx="44">
                  <c:v>746109.7</c:v>
                </c:pt>
                <c:pt idx="45">
                  <c:v>772904.9</c:v>
                </c:pt>
                <c:pt idx="46">
                  <c:v>811258.1</c:v>
                </c:pt>
                <c:pt idx="47">
                  <c:v>824755.19999999995</c:v>
                </c:pt>
                <c:pt idx="48">
                  <c:v>851009.5</c:v>
                </c:pt>
                <c:pt idx="49">
                  <c:v>840270.4</c:v>
                </c:pt>
                <c:pt idx="50">
                  <c:v>817073.7</c:v>
                </c:pt>
                <c:pt idx="51">
                  <c:v>804210.4</c:v>
                </c:pt>
                <c:pt idx="52">
                  <c:v>787236.6</c:v>
                </c:pt>
                <c:pt idx="53">
                  <c:v>793158.6</c:v>
                </c:pt>
                <c:pt idx="54">
                  <c:v>822502.2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729984"/>
        <c:axId val="73028352"/>
      </c:lineChart>
      <c:dateAx>
        <c:axId val="3872998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73028352"/>
        <c:crosses val="autoZero"/>
        <c:auto val="1"/>
        <c:lblOffset val="100"/>
        <c:baseTimeUnit val="months"/>
      </c:dateAx>
      <c:valAx>
        <c:axId val="73028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cs-CZ"/>
          </a:p>
        </c:txPr>
        <c:crossAx val="38729984"/>
        <c:crosses val="autoZero"/>
        <c:crossBetween val="between"/>
        <c:dispUnits>
          <c:builtInUnit val="thousands"/>
          <c:dispUnitsLbl>
            <c:layout/>
            <c:tx>
              <c:rich>
                <a:bodyPr/>
                <a:lstStyle/>
                <a:p>
                  <a:pPr>
                    <a:defRPr/>
                  </a:pPr>
                  <a:r>
                    <a:rPr lang="cs-CZ"/>
                    <a:t>Mld</a:t>
                  </a:r>
                  <a:r>
                    <a:rPr lang="cs-CZ" baseline="0"/>
                    <a:t> CZK</a:t>
                  </a:r>
                  <a:endParaRPr lang="cs-CZ"/>
                </a:p>
              </c:rich>
            </c:tx>
          </c:dispUnitsLbl>
        </c:dispUnits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List1!$A$3:$A$7</c:f>
              <c:strCache>
                <c:ptCount val="5"/>
                <c:pt idx="0">
                  <c:v>FDI</c:v>
                </c:pt>
                <c:pt idx="1">
                  <c:v>Portfoliové - akcie a účasti</c:v>
                </c:pt>
                <c:pt idx="2">
                  <c:v>Portfoliové - dluhové CP</c:v>
                </c:pt>
                <c:pt idx="3">
                  <c:v>Deriváty</c:v>
                </c:pt>
                <c:pt idx="4">
                  <c:v>Ostatní investice</c:v>
                </c:pt>
              </c:strCache>
            </c:strRef>
          </c:cat>
          <c:val>
            <c:numRef>
              <c:f>List1!$B$3:$B$7</c:f>
              <c:numCache>
                <c:formatCode>General</c:formatCode>
                <c:ptCount val="5"/>
                <c:pt idx="0">
                  <c:v>2677871.9</c:v>
                </c:pt>
                <c:pt idx="1">
                  <c:v>136654.1</c:v>
                </c:pt>
                <c:pt idx="2">
                  <c:v>755431.1</c:v>
                </c:pt>
                <c:pt idx="3">
                  <c:v>84944.1</c:v>
                </c:pt>
                <c:pt idx="4">
                  <c:v>1021424.5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cs-CZ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'STAT.ARADY_PKG (52)'!$E$5</c:f>
              <c:strCache>
                <c:ptCount val="1"/>
                <c:pt idx="0">
                  <c:v>Výkonová bilance</c:v>
                </c:pt>
              </c:strCache>
            </c:strRef>
          </c:tx>
          <c:marker>
            <c:symbol val="none"/>
          </c:marker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(52)'!$E$6:$E$79</c:f>
              <c:numCache>
                <c:formatCode>General</c:formatCode>
                <c:ptCount val="74"/>
                <c:pt idx="0">
                  <c:v>74538.20000000007</c:v>
                </c:pt>
                <c:pt idx="1">
                  <c:v>69645.099999999977</c:v>
                </c:pt>
                <c:pt idx="2">
                  <c:v>35541.900000000023</c:v>
                </c:pt>
                <c:pt idx="3">
                  <c:v>48103.199999999953</c:v>
                </c:pt>
                <c:pt idx="4">
                  <c:v>45510.900000000023</c:v>
                </c:pt>
                <c:pt idx="5">
                  <c:v>66446.199999999953</c:v>
                </c:pt>
                <c:pt idx="6">
                  <c:v>33651.79999999993</c:v>
                </c:pt>
                <c:pt idx="7">
                  <c:v>22558.900000000023</c:v>
                </c:pt>
                <c:pt idx="8">
                  <c:v>45936.199999999953</c:v>
                </c:pt>
                <c:pt idx="9">
                  <c:v>46614.300000000047</c:v>
                </c:pt>
                <c:pt idx="10">
                  <c:v>21340.100000000093</c:v>
                </c:pt>
                <c:pt idx="11">
                  <c:v>10752.400000000023</c:v>
                </c:pt>
                <c:pt idx="12">
                  <c:v>47649.600000000093</c:v>
                </c:pt>
                <c:pt idx="13">
                  <c:v>49392.199999999953</c:v>
                </c:pt>
                <c:pt idx="14">
                  <c:v>37616.300000000047</c:v>
                </c:pt>
                <c:pt idx="15">
                  <c:v>38345.200000000012</c:v>
                </c:pt>
                <c:pt idx="16">
                  <c:v>45656.800000000047</c:v>
                </c:pt>
                <c:pt idx="17">
                  <c:v>39644.199999999953</c:v>
                </c:pt>
                <c:pt idx="18">
                  <c:v>1426.5999999999767</c:v>
                </c:pt>
                <c:pt idx="19">
                  <c:v>23246.699999999953</c:v>
                </c:pt>
                <c:pt idx="20">
                  <c:v>38137.100000000093</c:v>
                </c:pt>
                <c:pt idx="21">
                  <c:v>36748</c:v>
                </c:pt>
                <c:pt idx="22">
                  <c:v>17373.599999999977</c:v>
                </c:pt>
                <c:pt idx="23">
                  <c:v>16531.5</c:v>
                </c:pt>
                <c:pt idx="24">
                  <c:v>31863.5</c:v>
                </c:pt>
                <c:pt idx="25">
                  <c:v>40347.599999999977</c:v>
                </c:pt>
                <c:pt idx="26">
                  <c:v>16219.699999999953</c:v>
                </c:pt>
                <c:pt idx="27">
                  <c:v>21957.299999999988</c:v>
                </c:pt>
                <c:pt idx="28">
                  <c:v>25027</c:v>
                </c:pt>
                <c:pt idx="29">
                  <c:v>45128.499999999942</c:v>
                </c:pt>
                <c:pt idx="30">
                  <c:v>9439.5</c:v>
                </c:pt>
                <c:pt idx="31">
                  <c:v>13296.900000000023</c:v>
                </c:pt>
                <c:pt idx="32">
                  <c:v>27631.5</c:v>
                </c:pt>
                <c:pt idx="33">
                  <c:v>36111</c:v>
                </c:pt>
                <c:pt idx="34">
                  <c:v>-4333.5999999999767</c:v>
                </c:pt>
                <c:pt idx="35">
                  <c:v>1286.2999999999884</c:v>
                </c:pt>
                <c:pt idx="36">
                  <c:v>24.5</c:v>
                </c:pt>
                <c:pt idx="37">
                  <c:v>6203.2000000000116</c:v>
                </c:pt>
                <c:pt idx="38">
                  <c:v>-30911</c:v>
                </c:pt>
                <c:pt idx="39">
                  <c:v>-15396.599999999977</c:v>
                </c:pt>
                <c:pt idx="40">
                  <c:v>-8978.2999999999884</c:v>
                </c:pt>
                <c:pt idx="41">
                  <c:v>-1270.3999999999651</c:v>
                </c:pt>
                <c:pt idx="42">
                  <c:v>-29392.399999999965</c:v>
                </c:pt>
                <c:pt idx="43">
                  <c:v>-16432.5</c:v>
                </c:pt>
                <c:pt idx="44">
                  <c:v>-3605.5</c:v>
                </c:pt>
                <c:pt idx="45">
                  <c:v>-41.799999999988358</c:v>
                </c:pt>
                <c:pt idx="46">
                  <c:v>-21793</c:v>
                </c:pt>
                <c:pt idx="47">
                  <c:v>-9508.5999999999767</c:v>
                </c:pt>
                <c:pt idx="48">
                  <c:v>-10916.5</c:v>
                </c:pt>
                <c:pt idx="49">
                  <c:v>-16482</c:v>
                </c:pt>
                <c:pt idx="50">
                  <c:v>-31476.099999999977</c:v>
                </c:pt>
                <c:pt idx="51">
                  <c:v>-14577.399999999965</c:v>
                </c:pt>
                <c:pt idx="52">
                  <c:v>-11599</c:v>
                </c:pt>
                <c:pt idx="53">
                  <c:v>-8612.7000000000116</c:v>
                </c:pt>
                <c:pt idx="54">
                  <c:v>-24209.099999999977</c:v>
                </c:pt>
                <c:pt idx="55">
                  <c:v>5645.4000000000233</c:v>
                </c:pt>
                <c:pt idx="56">
                  <c:v>-602.09999999997672</c:v>
                </c:pt>
                <c:pt idx="57">
                  <c:v>-5163.7000000000116</c:v>
                </c:pt>
                <c:pt idx="58">
                  <c:v>-21094</c:v>
                </c:pt>
                <c:pt idx="59">
                  <c:v>624.59999999997672</c:v>
                </c:pt>
                <c:pt idx="60">
                  <c:v>4378.3000000000466</c:v>
                </c:pt>
                <c:pt idx="61">
                  <c:v>-5976</c:v>
                </c:pt>
                <c:pt idx="62">
                  <c:v>-19786</c:v>
                </c:pt>
                <c:pt idx="63">
                  <c:v>-19348.799999999988</c:v>
                </c:pt>
                <c:pt idx="64">
                  <c:v>-28604.800000000017</c:v>
                </c:pt>
                <c:pt idx="65">
                  <c:v>-31532.299999999988</c:v>
                </c:pt>
                <c:pt idx="66">
                  <c:v>-34292.600000000006</c:v>
                </c:pt>
                <c:pt idx="67">
                  <c:v>-29014.700000000012</c:v>
                </c:pt>
                <c:pt idx="68">
                  <c:v>-21169</c:v>
                </c:pt>
                <c:pt idx="69">
                  <c:v>-18221.600000000006</c:v>
                </c:pt>
                <c:pt idx="70">
                  <c:v>-21612.5</c:v>
                </c:pt>
                <c:pt idx="71">
                  <c:v>-5004.1000000000058</c:v>
                </c:pt>
                <c:pt idx="72">
                  <c:v>-13989.900000000023</c:v>
                </c:pt>
                <c:pt idx="73">
                  <c:v>-8110.9000000000233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'STAT.ARADY_PKG (52)'!$F$5</c:f>
              <c:strCache>
                <c:ptCount val="1"/>
                <c:pt idx="0">
                  <c:v>- bilance příjmů (čistý příjem)</c:v>
                </c:pt>
              </c:strCache>
            </c:strRef>
          </c:tx>
          <c:marker>
            <c:symbol val="none"/>
          </c:marker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(52)'!$F$6:$F$79</c:f>
              <c:numCache>
                <c:formatCode>General</c:formatCode>
                <c:ptCount val="74"/>
                <c:pt idx="0">
                  <c:v>-73706.399999999994</c:v>
                </c:pt>
                <c:pt idx="1">
                  <c:v>-64469.2</c:v>
                </c:pt>
                <c:pt idx="2">
                  <c:v>-78090.899999999994</c:v>
                </c:pt>
                <c:pt idx="3">
                  <c:v>-92137.3</c:v>
                </c:pt>
                <c:pt idx="4">
                  <c:v>-67868.399999999994</c:v>
                </c:pt>
                <c:pt idx="5">
                  <c:v>-50566.7</c:v>
                </c:pt>
                <c:pt idx="6">
                  <c:v>-47398.5</c:v>
                </c:pt>
                <c:pt idx="7">
                  <c:v>-50076.2</c:v>
                </c:pt>
                <c:pt idx="8">
                  <c:v>-140986.79999999999</c:v>
                </c:pt>
                <c:pt idx="9">
                  <c:v>-17059.400000000001</c:v>
                </c:pt>
                <c:pt idx="10">
                  <c:v>-57935</c:v>
                </c:pt>
                <c:pt idx="11">
                  <c:v>-114795.1</c:v>
                </c:pt>
                <c:pt idx="12">
                  <c:v>-82224.2</c:v>
                </c:pt>
                <c:pt idx="13">
                  <c:v>-30000.799999999999</c:v>
                </c:pt>
                <c:pt idx="14">
                  <c:v>-48829.5</c:v>
                </c:pt>
                <c:pt idx="15">
                  <c:v>-63699.1</c:v>
                </c:pt>
                <c:pt idx="16">
                  <c:v>-96601.3</c:v>
                </c:pt>
                <c:pt idx="17">
                  <c:v>-40498.800000000003</c:v>
                </c:pt>
                <c:pt idx="18">
                  <c:v>-35967.699999999997</c:v>
                </c:pt>
                <c:pt idx="19">
                  <c:v>-39937.300000000003</c:v>
                </c:pt>
                <c:pt idx="20">
                  <c:v>-90330.2</c:v>
                </c:pt>
                <c:pt idx="21">
                  <c:v>-8648.2999999999993</c:v>
                </c:pt>
                <c:pt idx="22">
                  <c:v>-70415.199999999997</c:v>
                </c:pt>
                <c:pt idx="23">
                  <c:v>-78211.100000000006</c:v>
                </c:pt>
                <c:pt idx="24">
                  <c:v>-83857.5</c:v>
                </c:pt>
                <c:pt idx="25">
                  <c:v>-22214.799999999999</c:v>
                </c:pt>
                <c:pt idx="26">
                  <c:v>-57177.4</c:v>
                </c:pt>
                <c:pt idx="27">
                  <c:v>-42304.2</c:v>
                </c:pt>
                <c:pt idx="28">
                  <c:v>-51853.1</c:v>
                </c:pt>
                <c:pt idx="29">
                  <c:v>-13240.1</c:v>
                </c:pt>
                <c:pt idx="30">
                  <c:v>-24594.7</c:v>
                </c:pt>
                <c:pt idx="31">
                  <c:v>-32260.400000000001</c:v>
                </c:pt>
                <c:pt idx="32">
                  <c:v>-53250.1</c:v>
                </c:pt>
                <c:pt idx="33">
                  <c:v>-18206.599999999999</c:v>
                </c:pt>
                <c:pt idx="34">
                  <c:v>-31990.3</c:v>
                </c:pt>
                <c:pt idx="35">
                  <c:v>-62907.7</c:v>
                </c:pt>
                <c:pt idx="36">
                  <c:v>-42873</c:v>
                </c:pt>
                <c:pt idx="37">
                  <c:v>-18866.900000000001</c:v>
                </c:pt>
                <c:pt idx="38">
                  <c:v>-40134.400000000001</c:v>
                </c:pt>
                <c:pt idx="39">
                  <c:v>-39482.800000000003</c:v>
                </c:pt>
                <c:pt idx="40">
                  <c:v>-25266.6</c:v>
                </c:pt>
                <c:pt idx="41">
                  <c:v>-14974.6</c:v>
                </c:pt>
                <c:pt idx="42">
                  <c:v>-32324.6</c:v>
                </c:pt>
                <c:pt idx="43">
                  <c:v>-34228.199999999997</c:v>
                </c:pt>
                <c:pt idx="44">
                  <c:v>-25209.200000000001</c:v>
                </c:pt>
                <c:pt idx="45">
                  <c:v>-23853</c:v>
                </c:pt>
                <c:pt idx="46">
                  <c:v>-14280.5</c:v>
                </c:pt>
                <c:pt idx="47">
                  <c:v>-29693.8</c:v>
                </c:pt>
                <c:pt idx="48">
                  <c:v>-22672.400000000001</c:v>
                </c:pt>
                <c:pt idx="49">
                  <c:v>-16902.2</c:v>
                </c:pt>
                <c:pt idx="50">
                  <c:v>-14898.9</c:v>
                </c:pt>
                <c:pt idx="51">
                  <c:v>-13872.5</c:v>
                </c:pt>
                <c:pt idx="52">
                  <c:v>-12210.8</c:v>
                </c:pt>
                <c:pt idx="53">
                  <c:v>-11996.2</c:v>
                </c:pt>
                <c:pt idx="54">
                  <c:v>-7105.8</c:v>
                </c:pt>
                <c:pt idx="55">
                  <c:v>-15606.1</c:v>
                </c:pt>
                <c:pt idx="56">
                  <c:v>-13074.2</c:v>
                </c:pt>
                <c:pt idx="57">
                  <c:v>-10887.5</c:v>
                </c:pt>
                <c:pt idx="58">
                  <c:v>-9012.1</c:v>
                </c:pt>
                <c:pt idx="59">
                  <c:v>-9354.7000000000007</c:v>
                </c:pt>
                <c:pt idx="60">
                  <c:v>-9411.2999999999993</c:v>
                </c:pt>
                <c:pt idx="61">
                  <c:v>-7299.9</c:v>
                </c:pt>
                <c:pt idx="62">
                  <c:v>-6172.6</c:v>
                </c:pt>
                <c:pt idx="63">
                  <c:v>-6986.9</c:v>
                </c:pt>
                <c:pt idx="64">
                  <c:v>-6606.4</c:v>
                </c:pt>
                <c:pt idx="65">
                  <c:v>-5336.5</c:v>
                </c:pt>
                <c:pt idx="66">
                  <c:v>-5206.2</c:v>
                </c:pt>
                <c:pt idx="67">
                  <c:v>-6120.7</c:v>
                </c:pt>
                <c:pt idx="68">
                  <c:v>-6086.7</c:v>
                </c:pt>
                <c:pt idx="69">
                  <c:v>-2197.4</c:v>
                </c:pt>
                <c:pt idx="70">
                  <c:v>-917.4</c:v>
                </c:pt>
                <c:pt idx="71">
                  <c:v>-696.4</c:v>
                </c:pt>
                <c:pt idx="72">
                  <c:v>750.2</c:v>
                </c:pt>
                <c:pt idx="73">
                  <c:v>-1940.4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620160"/>
        <c:axId val="78936704"/>
      </c:lineChart>
      <c:dateAx>
        <c:axId val="7862016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78936704"/>
        <c:crosses val="autoZero"/>
        <c:auto val="1"/>
        <c:lblOffset val="100"/>
        <c:baseTimeUnit val="months"/>
      </c:dateAx>
      <c:valAx>
        <c:axId val="78936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86201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'STAT.ARADY_PKG (52)'!$I$5</c:f>
              <c:strCache>
                <c:ptCount val="1"/>
                <c:pt idx="0">
                  <c:v>FDI</c:v>
                </c:pt>
              </c:strCache>
            </c:strRef>
          </c:tx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(52)'!$I$6:$I$79</c:f>
              <c:numCache>
                <c:formatCode>General</c:formatCode>
                <c:ptCount val="74"/>
                <c:pt idx="0">
                  <c:v>10525.2</c:v>
                </c:pt>
                <c:pt idx="1">
                  <c:v>26045.1</c:v>
                </c:pt>
                <c:pt idx="2">
                  <c:v>58312</c:v>
                </c:pt>
                <c:pt idx="3">
                  <c:v>43984.9</c:v>
                </c:pt>
                <c:pt idx="4">
                  <c:v>48142</c:v>
                </c:pt>
                <c:pt idx="5">
                  <c:v>30687.200000000001</c:v>
                </c:pt>
                <c:pt idx="6">
                  <c:v>42273.1</c:v>
                </c:pt>
                <c:pt idx="7">
                  <c:v>-35202.400000000001</c:v>
                </c:pt>
                <c:pt idx="8">
                  <c:v>48128.5</c:v>
                </c:pt>
                <c:pt idx="9">
                  <c:v>-8394.4</c:v>
                </c:pt>
                <c:pt idx="10">
                  <c:v>13250.1</c:v>
                </c:pt>
                <c:pt idx="11">
                  <c:v>37641.300000000003</c:v>
                </c:pt>
                <c:pt idx="12">
                  <c:v>30165.3</c:v>
                </c:pt>
                <c:pt idx="13">
                  <c:v>13933.9</c:v>
                </c:pt>
                <c:pt idx="14">
                  <c:v>29259.9</c:v>
                </c:pt>
                <c:pt idx="15">
                  <c:v>-17134.2</c:v>
                </c:pt>
                <c:pt idx="16">
                  <c:v>9049.2000000000007</c:v>
                </c:pt>
                <c:pt idx="17">
                  <c:v>16519.2</c:v>
                </c:pt>
                <c:pt idx="18">
                  <c:v>10733.7</c:v>
                </c:pt>
                <c:pt idx="19">
                  <c:v>16421.7</c:v>
                </c:pt>
                <c:pt idx="20">
                  <c:v>32821</c:v>
                </c:pt>
                <c:pt idx="21">
                  <c:v>-23649.5</c:v>
                </c:pt>
                <c:pt idx="22">
                  <c:v>61738.1</c:v>
                </c:pt>
                <c:pt idx="23">
                  <c:v>42158.5</c:v>
                </c:pt>
                <c:pt idx="24">
                  <c:v>38450.6</c:v>
                </c:pt>
                <c:pt idx="25">
                  <c:v>36716.800000000003</c:v>
                </c:pt>
                <c:pt idx="26">
                  <c:v>25226.799999999999</c:v>
                </c:pt>
                <c:pt idx="27">
                  <c:v>31672.1</c:v>
                </c:pt>
                <c:pt idx="28">
                  <c:v>25584.1</c:v>
                </c:pt>
                <c:pt idx="29">
                  <c:v>7778.7</c:v>
                </c:pt>
                <c:pt idx="30">
                  <c:v>54024.3</c:v>
                </c:pt>
                <c:pt idx="31">
                  <c:v>59462.5</c:v>
                </c:pt>
                <c:pt idx="32">
                  <c:v>138640.29999999999</c:v>
                </c:pt>
                <c:pt idx="33">
                  <c:v>27503.4</c:v>
                </c:pt>
                <c:pt idx="34">
                  <c:v>17343.599999999999</c:v>
                </c:pt>
                <c:pt idx="35">
                  <c:v>30440.5</c:v>
                </c:pt>
                <c:pt idx="36">
                  <c:v>26828.5</c:v>
                </c:pt>
                <c:pt idx="37">
                  <c:v>27163.7</c:v>
                </c:pt>
                <c:pt idx="38">
                  <c:v>-26823.9</c:v>
                </c:pt>
                <c:pt idx="39">
                  <c:v>28824.1</c:v>
                </c:pt>
                <c:pt idx="40">
                  <c:v>24536.1</c:v>
                </c:pt>
                <c:pt idx="41">
                  <c:v>26964</c:v>
                </c:pt>
                <c:pt idx="42">
                  <c:v>23433</c:v>
                </c:pt>
                <c:pt idx="43">
                  <c:v>52673.7</c:v>
                </c:pt>
                <c:pt idx="44">
                  <c:v>167070.6</c:v>
                </c:pt>
                <c:pt idx="45">
                  <c:v>27752.9</c:v>
                </c:pt>
                <c:pt idx="46">
                  <c:v>61336.5</c:v>
                </c:pt>
                <c:pt idx="47">
                  <c:v>34648.300000000003</c:v>
                </c:pt>
                <c:pt idx="48">
                  <c:v>65588.2</c:v>
                </c:pt>
                <c:pt idx="49">
                  <c:v>46723.1</c:v>
                </c:pt>
                <c:pt idx="50">
                  <c:v>47285.7</c:v>
                </c:pt>
                <c:pt idx="51">
                  <c:v>46540.7</c:v>
                </c:pt>
                <c:pt idx="52">
                  <c:v>52455.9</c:v>
                </c:pt>
                <c:pt idx="53">
                  <c:v>44485.1</c:v>
                </c:pt>
                <c:pt idx="54">
                  <c:v>63958.9</c:v>
                </c:pt>
                <c:pt idx="55">
                  <c:v>85482.2</c:v>
                </c:pt>
                <c:pt idx="56">
                  <c:v>34386.5</c:v>
                </c:pt>
                <c:pt idx="57">
                  <c:v>31876.3</c:v>
                </c:pt>
                <c:pt idx="58">
                  <c:v>26004.5</c:v>
                </c:pt>
                <c:pt idx="59">
                  <c:v>26432.2</c:v>
                </c:pt>
                <c:pt idx="60">
                  <c:v>24937.4</c:v>
                </c:pt>
                <c:pt idx="61">
                  <c:v>38492.199999999997</c:v>
                </c:pt>
                <c:pt idx="62">
                  <c:v>14936.6</c:v>
                </c:pt>
                <c:pt idx="63">
                  <c:v>12180</c:v>
                </c:pt>
                <c:pt idx="64">
                  <c:v>5425.1</c:v>
                </c:pt>
                <c:pt idx="65">
                  <c:v>7909.7</c:v>
                </c:pt>
                <c:pt idx="66">
                  <c:v>11963.5</c:v>
                </c:pt>
                <c:pt idx="67">
                  <c:v>10769.9</c:v>
                </c:pt>
                <c:pt idx="68">
                  <c:v>3798.2</c:v>
                </c:pt>
                <c:pt idx="69">
                  <c:v>8093.2</c:v>
                </c:pt>
                <c:pt idx="70">
                  <c:v>14809.2</c:v>
                </c:pt>
                <c:pt idx="71">
                  <c:v>41904.199999999997</c:v>
                </c:pt>
                <c:pt idx="72">
                  <c:v>7316.2</c:v>
                </c:pt>
                <c:pt idx="73">
                  <c:v>2991.6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329600"/>
        <c:axId val="82957440"/>
      </c:areaChart>
      <c:lineChart>
        <c:grouping val="standard"/>
        <c:varyColors val="0"/>
        <c:ser>
          <c:idx val="1"/>
          <c:order val="1"/>
          <c:tx>
            <c:strRef>
              <c:f>'STAT.ARADY_PKG (52)'!$J$5</c:f>
              <c:strCache>
                <c:ptCount val="1"/>
                <c:pt idx="0">
                  <c:v>Portfoliové</c:v>
                </c:pt>
              </c:strCache>
            </c:strRef>
          </c:tx>
          <c:marker>
            <c:symbol val="none"/>
          </c:marker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(52)'!$J$6:$J$79</c:f>
              <c:numCache>
                <c:formatCode>General</c:formatCode>
                <c:ptCount val="74"/>
                <c:pt idx="0">
                  <c:v>47439.7</c:v>
                </c:pt>
                <c:pt idx="1">
                  <c:v>18949.3</c:v>
                </c:pt>
                <c:pt idx="2">
                  <c:v>-25675.200000000001</c:v>
                </c:pt>
                <c:pt idx="3">
                  <c:v>28061.9</c:v>
                </c:pt>
                <c:pt idx="4">
                  <c:v>14956.7</c:v>
                </c:pt>
                <c:pt idx="5">
                  <c:v>25293.200000000001</c:v>
                </c:pt>
                <c:pt idx="6">
                  <c:v>18154.2</c:v>
                </c:pt>
                <c:pt idx="7">
                  <c:v>-1853</c:v>
                </c:pt>
                <c:pt idx="8">
                  <c:v>29388.9</c:v>
                </c:pt>
                <c:pt idx="9">
                  <c:v>-39908.9</c:v>
                </c:pt>
                <c:pt idx="10">
                  <c:v>9095</c:v>
                </c:pt>
                <c:pt idx="11">
                  <c:v>78051</c:v>
                </c:pt>
                <c:pt idx="12">
                  <c:v>49570.7</c:v>
                </c:pt>
                <c:pt idx="13">
                  <c:v>13635</c:v>
                </c:pt>
                <c:pt idx="14">
                  <c:v>61553.1</c:v>
                </c:pt>
                <c:pt idx="15">
                  <c:v>23955</c:v>
                </c:pt>
                <c:pt idx="16">
                  <c:v>74221.5</c:v>
                </c:pt>
                <c:pt idx="17">
                  <c:v>-1041.5999999999999</c:v>
                </c:pt>
                <c:pt idx="18">
                  <c:v>-43884.9</c:v>
                </c:pt>
                <c:pt idx="19">
                  <c:v>8466.6</c:v>
                </c:pt>
                <c:pt idx="20">
                  <c:v>39306.199999999997</c:v>
                </c:pt>
                <c:pt idx="21">
                  <c:v>-13033.3</c:v>
                </c:pt>
                <c:pt idx="22">
                  <c:v>12660.2</c:v>
                </c:pt>
                <c:pt idx="23">
                  <c:v>-40303.300000000003</c:v>
                </c:pt>
                <c:pt idx="24">
                  <c:v>-5940.5</c:v>
                </c:pt>
                <c:pt idx="25">
                  <c:v>-23648.5</c:v>
                </c:pt>
                <c:pt idx="26">
                  <c:v>29761.200000000001</c:v>
                </c:pt>
                <c:pt idx="27">
                  <c:v>-12492.5</c:v>
                </c:pt>
                <c:pt idx="28">
                  <c:v>-36065.300000000003</c:v>
                </c:pt>
                <c:pt idx="29">
                  <c:v>-8085.9</c:v>
                </c:pt>
                <c:pt idx="30">
                  <c:v>-20296</c:v>
                </c:pt>
                <c:pt idx="31">
                  <c:v>-35077.4</c:v>
                </c:pt>
                <c:pt idx="32">
                  <c:v>-3018</c:v>
                </c:pt>
                <c:pt idx="33">
                  <c:v>-22852.400000000001</c:v>
                </c:pt>
                <c:pt idx="34">
                  <c:v>-3376.5</c:v>
                </c:pt>
                <c:pt idx="35">
                  <c:v>-2615.1999999999998</c:v>
                </c:pt>
                <c:pt idx="36">
                  <c:v>35620.400000000001</c:v>
                </c:pt>
                <c:pt idx="37">
                  <c:v>23403.8</c:v>
                </c:pt>
                <c:pt idx="38">
                  <c:v>19677</c:v>
                </c:pt>
                <c:pt idx="39">
                  <c:v>-16409.3</c:v>
                </c:pt>
                <c:pt idx="40">
                  <c:v>-6253.3</c:v>
                </c:pt>
                <c:pt idx="41">
                  <c:v>-32733.5</c:v>
                </c:pt>
                <c:pt idx="42">
                  <c:v>-53474</c:v>
                </c:pt>
                <c:pt idx="43">
                  <c:v>-3981.7</c:v>
                </c:pt>
                <c:pt idx="44">
                  <c:v>2924.6</c:v>
                </c:pt>
                <c:pt idx="45">
                  <c:v>7782.4</c:v>
                </c:pt>
                <c:pt idx="46">
                  <c:v>15822.9</c:v>
                </c:pt>
                <c:pt idx="47">
                  <c:v>238.8</c:v>
                </c:pt>
                <c:pt idx="48">
                  <c:v>9319.1</c:v>
                </c:pt>
                <c:pt idx="49">
                  <c:v>9476.5</c:v>
                </c:pt>
                <c:pt idx="50">
                  <c:v>-23927</c:v>
                </c:pt>
                <c:pt idx="51">
                  <c:v>-19859.8</c:v>
                </c:pt>
                <c:pt idx="52">
                  <c:v>-11784.5</c:v>
                </c:pt>
                <c:pt idx="53">
                  <c:v>-12601.6</c:v>
                </c:pt>
                <c:pt idx="54">
                  <c:v>-57335.4</c:v>
                </c:pt>
                <c:pt idx="55">
                  <c:v>611.70000000000005</c:v>
                </c:pt>
                <c:pt idx="56">
                  <c:v>6950.5</c:v>
                </c:pt>
                <c:pt idx="57">
                  <c:v>1504.3</c:v>
                </c:pt>
                <c:pt idx="58">
                  <c:v>25655.599999999999</c:v>
                </c:pt>
                <c:pt idx="59">
                  <c:v>-18342.900000000001</c:v>
                </c:pt>
                <c:pt idx="60">
                  <c:v>26145.599999999999</c:v>
                </c:pt>
                <c:pt idx="61">
                  <c:v>1049.9000000000001</c:v>
                </c:pt>
                <c:pt idx="62">
                  <c:v>15624.3</c:v>
                </c:pt>
                <c:pt idx="63">
                  <c:v>23115.5</c:v>
                </c:pt>
                <c:pt idx="64">
                  <c:v>1242.9000000000001</c:v>
                </c:pt>
                <c:pt idx="65">
                  <c:v>-5543.8</c:v>
                </c:pt>
                <c:pt idx="66">
                  <c:v>8464.2999999999993</c:v>
                </c:pt>
                <c:pt idx="67">
                  <c:v>3704.3</c:v>
                </c:pt>
                <c:pt idx="68">
                  <c:v>11020.4</c:v>
                </c:pt>
                <c:pt idx="69">
                  <c:v>-3496.5</c:v>
                </c:pt>
                <c:pt idx="70">
                  <c:v>17825.900000000001</c:v>
                </c:pt>
                <c:pt idx="71">
                  <c:v>8518</c:v>
                </c:pt>
                <c:pt idx="72">
                  <c:v>8989</c:v>
                </c:pt>
                <c:pt idx="73">
                  <c:v>811.5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'STAT.ARADY_PKG (52)'!$K$5</c:f>
              <c:strCache>
                <c:ptCount val="1"/>
                <c:pt idx="0">
                  <c:v>Ostatní</c:v>
                </c:pt>
              </c:strCache>
            </c:strRef>
          </c:tx>
          <c:marker>
            <c:symbol val="none"/>
          </c:marker>
          <c:cat>
            <c:numRef>
              <c:f>'STAT.ARADY_PKG (52)'!$A$6:$A$79</c:f>
              <c:numCache>
                <c:formatCode>m/d/yyyy</c:formatCode>
                <c:ptCount val="74"/>
                <c:pt idx="0">
                  <c:v>41455</c:v>
                </c:pt>
                <c:pt idx="1">
                  <c:v>41364</c:v>
                </c:pt>
                <c:pt idx="2">
                  <c:v>41274</c:v>
                </c:pt>
                <c:pt idx="3">
                  <c:v>41182</c:v>
                </c:pt>
                <c:pt idx="4">
                  <c:v>41090</c:v>
                </c:pt>
                <c:pt idx="5">
                  <c:v>40999</c:v>
                </c:pt>
                <c:pt idx="6">
                  <c:v>40908</c:v>
                </c:pt>
                <c:pt idx="7">
                  <c:v>40816</c:v>
                </c:pt>
                <c:pt idx="8">
                  <c:v>40724</c:v>
                </c:pt>
                <c:pt idx="9">
                  <c:v>40633</c:v>
                </c:pt>
                <c:pt idx="10">
                  <c:v>40543</c:v>
                </c:pt>
                <c:pt idx="11">
                  <c:v>40451</c:v>
                </c:pt>
                <c:pt idx="12">
                  <c:v>40359</c:v>
                </c:pt>
                <c:pt idx="13">
                  <c:v>40268</c:v>
                </c:pt>
                <c:pt idx="14">
                  <c:v>40178</c:v>
                </c:pt>
                <c:pt idx="15">
                  <c:v>40086</c:v>
                </c:pt>
                <c:pt idx="16">
                  <c:v>39994</c:v>
                </c:pt>
                <c:pt idx="17">
                  <c:v>39903</c:v>
                </c:pt>
                <c:pt idx="18">
                  <c:v>39813</c:v>
                </c:pt>
                <c:pt idx="19">
                  <c:v>39721</c:v>
                </c:pt>
                <c:pt idx="20">
                  <c:v>39629</c:v>
                </c:pt>
                <c:pt idx="21">
                  <c:v>39538</c:v>
                </c:pt>
                <c:pt idx="22">
                  <c:v>39447</c:v>
                </c:pt>
                <c:pt idx="23">
                  <c:v>39355</c:v>
                </c:pt>
                <c:pt idx="24">
                  <c:v>39263</c:v>
                </c:pt>
                <c:pt idx="25">
                  <c:v>39172</c:v>
                </c:pt>
                <c:pt idx="26">
                  <c:v>39082</c:v>
                </c:pt>
                <c:pt idx="27">
                  <c:v>38990</c:v>
                </c:pt>
                <c:pt idx="28">
                  <c:v>38898</c:v>
                </c:pt>
                <c:pt idx="29">
                  <c:v>38807</c:v>
                </c:pt>
                <c:pt idx="30">
                  <c:v>38717</c:v>
                </c:pt>
                <c:pt idx="31">
                  <c:v>38625</c:v>
                </c:pt>
                <c:pt idx="32">
                  <c:v>38533</c:v>
                </c:pt>
                <c:pt idx="33">
                  <c:v>38442</c:v>
                </c:pt>
                <c:pt idx="34">
                  <c:v>38352</c:v>
                </c:pt>
                <c:pt idx="35">
                  <c:v>38260</c:v>
                </c:pt>
                <c:pt idx="36">
                  <c:v>38168</c:v>
                </c:pt>
                <c:pt idx="37">
                  <c:v>38077</c:v>
                </c:pt>
                <c:pt idx="38">
                  <c:v>37986</c:v>
                </c:pt>
                <c:pt idx="39">
                  <c:v>37894</c:v>
                </c:pt>
                <c:pt idx="40">
                  <c:v>37802</c:v>
                </c:pt>
                <c:pt idx="41">
                  <c:v>37711</c:v>
                </c:pt>
                <c:pt idx="42">
                  <c:v>37621</c:v>
                </c:pt>
                <c:pt idx="43">
                  <c:v>37529</c:v>
                </c:pt>
                <c:pt idx="44">
                  <c:v>37437</c:v>
                </c:pt>
                <c:pt idx="45">
                  <c:v>37346</c:v>
                </c:pt>
                <c:pt idx="46">
                  <c:v>37256</c:v>
                </c:pt>
                <c:pt idx="47">
                  <c:v>37164</c:v>
                </c:pt>
                <c:pt idx="48">
                  <c:v>37072</c:v>
                </c:pt>
                <c:pt idx="49">
                  <c:v>36981</c:v>
                </c:pt>
                <c:pt idx="50">
                  <c:v>36891</c:v>
                </c:pt>
                <c:pt idx="51">
                  <c:v>36799</c:v>
                </c:pt>
                <c:pt idx="52">
                  <c:v>36707</c:v>
                </c:pt>
                <c:pt idx="53">
                  <c:v>36616</c:v>
                </c:pt>
                <c:pt idx="54">
                  <c:v>36525</c:v>
                </c:pt>
                <c:pt idx="55">
                  <c:v>36433</c:v>
                </c:pt>
                <c:pt idx="56">
                  <c:v>36341</c:v>
                </c:pt>
                <c:pt idx="57">
                  <c:v>36250</c:v>
                </c:pt>
                <c:pt idx="58">
                  <c:v>36160</c:v>
                </c:pt>
                <c:pt idx="59">
                  <c:v>36068</c:v>
                </c:pt>
                <c:pt idx="60">
                  <c:v>35976</c:v>
                </c:pt>
                <c:pt idx="61">
                  <c:v>35885</c:v>
                </c:pt>
                <c:pt idx="62">
                  <c:v>35795</c:v>
                </c:pt>
                <c:pt idx="63">
                  <c:v>35703</c:v>
                </c:pt>
                <c:pt idx="64">
                  <c:v>35611</c:v>
                </c:pt>
                <c:pt idx="65">
                  <c:v>35520</c:v>
                </c:pt>
                <c:pt idx="66">
                  <c:v>35430</c:v>
                </c:pt>
                <c:pt idx="67">
                  <c:v>35338</c:v>
                </c:pt>
                <c:pt idx="68">
                  <c:v>35246</c:v>
                </c:pt>
                <c:pt idx="69">
                  <c:v>35155</c:v>
                </c:pt>
                <c:pt idx="70">
                  <c:v>35064</c:v>
                </c:pt>
                <c:pt idx="71">
                  <c:v>34972</c:v>
                </c:pt>
                <c:pt idx="72">
                  <c:v>34880</c:v>
                </c:pt>
                <c:pt idx="73">
                  <c:v>34789</c:v>
                </c:pt>
              </c:numCache>
            </c:numRef>
          </c:cat>
          <c:val>
            <c:numRef>
              <c:f>'STAT.ARADY_PKG (52)'!$K$6:$K$79</c:f>
              <c:numCache>
                <c:formatCode>General</c:formatCode>
                <c:ptCount val="74"/>
                <c:pt idx="0">
                  <c:v>-34853.699999999997</c:v>
                </c:pt>
                <c:pt idx="1">
                  <c:v>-46382.9</c:v>
                </c:pt>
                <c:pt idx="2">
                  <c:v>26123.1</c:v>
                </c:pt>
                <c:pt idx="3">
                  <c:v>-36843.199999999997</c:v>
                </c:pt>
                <c:pt idx="4">
                  <c:v>-58980.6</c:v>
                </c:pt>
                <c:pt idx="5">
                  <c:v>-40863.800000000003</c:v>
                </c:pt>
                <c:pt idx="6">
                  <c:v>-31581.3</c:v>
                </c:pt>
                <c:pt idx="7">
                  <c:v>28145.7</c:v>
                </c:pt>
                <c:pt idx="8">
                  <c:v>14530.8</c:v>
                </c:pt>
                <c:pt idx="9">
                  <c:v>-1268.7</c:v>
                </c:pt>
                <c:pt idx="10">
                  <c:v>26749</c:v>
                </c:pt>
                <c:pt idx="11">
                  <c:v>23308</c:v>
                </c:pt>
                <c:pt idx="12">
                  <c:v>-55563.6</c:v>
                </c:pt>
                <c:pt idx="13">
                  <c:v>-62621</c:v>
                </c:pt>
                <c:pt idx="14">
                  <c:v>-31005.599999999999</c:v>
                </c:pt>
                <c:pt idx="15">
                  <c:v>24810.5</c:v>
                </c:pt>
                <c:pt idx="16">
                  <c:v>-33263.5</c:v>
                </c:pt>
                <c:pt idx="17">
                  <c:v>-14127.2</c:v>
                </c:pt>
                <c:pt idx="18">
                  <c:v>88478.6</c:v>
                </c:pt>
                <c:pt idx="19">
                  <c:v>22112.9</c:v>
                </c:pt>
                <c:pt idx="20">
                  <c:v>-30950.2</c:v>
                </c:pt>
                <c:pt idx="21">
                  <c:v>-14347.6</c:v>
                </c:pt>
                <c:pt idx="22">
                  <c:v>-27091.4</c:v>
                </c:pt>
                <c:pt idx="23">
                  <c:v>69160.600000000006</c:v>
                </c:pt>
                <c:pt idx="24">
                  <c:v>-12885.9</c:v>
                </c:pt>
                <c:pt idx="25">
                  <c:v>-27006.6</c:v>
                </c:pt>
                <c:pt idx="26">
                  <c:v>-8890.5</c:v>
                </c:pt>
                <c:pt idx="27">
                  <c:v>19833.5</c:v>
                </c:pt>
                <c:pt idx="28">
                  <c:v>31096.2</c:v>
                </c:pt>
                <c:pt idx="29">
                  <c:v>-6263.6</c:v>
                </c:pt>
                <c:pt idx="30">
                  <c:v>-6586.6</c:v>
                </c:pt>
                <c:pt idx="31">
                  <c:v>21358.1</c:v>
                </c:pt>
                <c:pt idx="32">
                  <c:v>-32312.7</c:v>
                </c:pt>
                <c:pt idx="33">
                  <c:v>-21079.5</c:v>
                </c:pt>
                <c:pt idx="34">
                  <c:v>71260.3</c:v>
                </c:pt>
                <c:pt idx="35">
                  <c:v>24051.599999999999</c:v>
                </c:pt>
                <c:pt idx="36">
                  <c:v>-21905</c:v>
                </c:pt>
                <c:pt idx="37">
                  <c:v>-47695.7</c:v>
                </c:pt>
                <c:pt idx="38">
                  <c:v>72815.3</c:v>
                </c:pt>
                <c:pt idx="39">
                  <c:v>21220.6</c:v>
                </c:pt>
                <c:pt idx="40">
                  <c:v>930.8</c:v>
                </c:pt>
                <c:pt idx="41">
                  <c:v>40485.5</c:v>
                </c:pt>
                <c:pt idx="42">
                  <c:v>62460.2</c:v>
                </c:pt>
                <c:pt idx="43">
                  <c:v>31303.5</c:v>
                </c:pt>
                <c:pt idx="44">
                  <c:v>15333.1</c:v>
                </c:pt>
                <c:pt idx="45">
                  <c:v>18830.8</c:v>
                </c:pt>
                <c:pt idx="46">
                  <c:v>-872.7</c:v>
                </c:pt>
                <c:pt idx="47">
                  <c:v>-17530.599999999999</c:v>
                </c:pt>
                <c:pt idx="48">
                  <c:v>-29043.1</c:v>
                </c:pt>
                <c:pt idx="49">
                  <c:v>-19636.8</c:v>
                </c:pt>
                <c:pt idx="50">
                  <c:v>42373.9</c:v>
                </c:pt>
                <c:pt idx="51">
                  <c:v>-12947.8</c:v>
                </c:pt>
                <c:pt idx="52">
                  <c:v>-16463.3</c:v>
                </c:pt>
                <c:pt idx="53">
                  <c:v>13892.1</c:v>
                </c:pt>
                <c:pt idx="54">
                  <c:v>53634.3</c:v>
                </c:pt>
                <c:pt idx="55">
                  <c:v>-63448.800000000003</c:v>
                </c:pt>
                <c:pt idx="56">
                  <c:v>-35428.800000000003</c:v>
                </c:pt>
                <c:pt idx="57">
                  <c:v>-15627.3</c:v>
                </c:pt>
                <c:pt idx="58">
                  <c:v>-27101.9</c:v>
                </c:pt>
                <c:pt idx="59">
                  <c:v>8198.9</c:v>
                </c:pt>
                <c:pt idx="60">
                  <c:v>-33828.300000000003</c:v>
                </c:pt>
                <c:pt idx="61">
                  <c:v>-3318.7</c:v>
                </c:pt>
                <c:pt idx="62">
                  <c:v>-49482.3</c:v>
                </c:pt>
                <c:pt idx="63">
                  <c:v>1116.3</c:v>
                </c:pt>
                <c:pt idx="64">
                  <c:v>-11058.3</c:v>
                </c:pt>
                <c:pt idx="65">
                  <c:v>18853.099999999999</c:v>
                </c:pt>
                <c:pt idx="66">
                  <c:v>16512.2</c:v>
                </c:pt>
                <c:pt idx="67">
                  <c:v>37900.300000000003</c:v>
                </c:pt>
                <c:pt idx="68">
                  <c:v>7244.7</c:v>
                </c:pt>
                <c:pt idx="69">
                  <c:v>-2392</c:v>
                </c:pt>
                <c:pt idx="70">
                  <c:v>30794.400000000001</c:v>
                </c:pt>
                <c:pt idx="71">
                  <c:v>26405.3</c:v>
                </c:pt>
                <c:pt idx="72">
                  <c:v>18697.900000000001</c:v>
                </c:pt>
                <c:pt idx="73">
                  <c:v>39225.300000000003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329600"/>
        <c:axId val="82957440"/>
      </c:lineChart>
      <c:dateAx>
        <c:axId val="8232960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82957440"/>
        <c:crosses val="autoZero"/>
        <c:auto val="1"/>
        <c:lblOffset val="100"/>
        <c:baseTimeUnit val="months"/>
      </c:dateAx>
      <c:valAx>
        <c:axId val="82957440"/>
        <c:scaling>
          <c:orientation val="minMax"/>
          <c:max val="100000"/>
          <c:min val="-7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329600"/>
        <c:crosses val="autoZero"/>
        <c:crossBetween val="between"/>
        <c:dispUnits>
          <c:builtInUnit val="thousands"/>
          <c:dispUnitsLbl>
            <c:layout/>
            <c:tx>
              <c:rich>
                <a:bodyPr/>
                <a:lstStyle/>
                <a:p>
                  <a:pPr>
                    <a:defRPr/>
                  </a:pPr>
                  <a:r>
                    <a:rPr lang="cs-CZ" dirty="0" err="1" smtClean="0"/>
                    <a:t>Mld</a:t>
                  </a:r>
                  <a:r>
                    <a:rPr lang="cs-CZ" baseline="0" dirty="0" smtClean="0"/>
                    <a:t> CZK</a:t>
                  </a:r>
                  <a:endParaRPr lang="cs-CZ" dirty="0"/>
                </a:p>
              </c:rich>
            </c:tx>
          </c:dispUnitsLbl>
        </c:dispUnits>
      </c:valAx>
    </c:plotArea>
    <c:legend>
      <c:legendPos val="b"/>
      <c:layout/>
      <c:overlay val="0"/>
      <c:txPr>
        <a:bodyPr/>
        <a:lstStyle/>
        <a:p>
          <a:pPr>
            <a:defRPr sz="16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0.18086</cdr:x>
      <cdr:y>0.03814</cdr:y>
    </cdr:from>
    <cdr:to>
      <cdr:x>0.89406</cdr:x>
      <cdr:y>0.24017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730424" y="172616"/>
          <a:ext cx="288032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cs-CZ" sz="1800" dirty="0" smtClean="0"/>
            <a:t>Výkonová bilance (čistý export) </a:t>
          </a:r>
        </a:p>
        <a:p xmlns:a="http://schemas.openxmlformats.org/drawingml/2006/main">
          <a:r>
            <a:rPr lang="cs-CZ" sz="1800" dirty="0"/>
            <a:t>r</a:t>
          </a:r>
          <a:r>
            <a:rPr lang="cs-CZ" sz="1800" dirty="0" smtClean="0"/>
            <a:t>oste…</a:t>
          </a:r>
          <a:endParaRPr lang="cs-CZ" sz="1800" dirty="0"/>
        </a:p>
      </cdr:txBody>
    </cdr:sp>
  </cdr:relSizeAnchor>
  <cdr:relSizeAnchor xmlns:cdr="http://schemas.openxmlformats.org/drawingml/2006/chartDrawing">
    <cdr:from>
      <cdr:x>0.18086</cdr:x>
      <cdr:y>0.79797</cdr:y>
    </cdr:from>
    <cdr:to>
      <cdr:x>0.66227</cdr:x>
      <cdr:y>1</cdr:y>
    </cdr:to>
    <cdr:sp macro="" textlink="">
      <cdr:nvSpPr>
        <cdr:cNvPr id="3" name="TextovéPole 1"/>
        <cdr:cNvSpPr txBox="1"/>
      </cdr:nvSpPr>
      <cdr:spPr>
        <a:xfrm xmlns:a="http://schemas.openxmlformats.org/drawingml/2006/main">
          <a:off x="730424" y="3611563"/>
          <a:ext cx="194421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sz="1800" dirty="0" smtClean="0"/>
            <a:t>…ale saldo výnosů klesá rychleji,</a:t>
          </a:r>
        </a:p>
        <a:p xmlns:a="http://schemas.openxmlformats.org/drawingml/2006/main">
          <a:r>
            <a:rPr lang="cs-CZ" sz="1800" dirty="0" smtClean="0"/>
            <a:t>hlavně vlivem výplat dividend</a:t>
          </a:r>
        </a:p>
        <a:p xmlns:a="http://schemas.openxmlformats.org/drawingml/2006/main">
          <a:r>
            <a:rPr lang="cs-CZ" sz="1800" dirty="0" smtClean="0"/>
            <a:t> </a:t>
          </a:r>
          <a:endParaRPr lang="cs-CZ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8D3DD-A322-4FCB-A9F2-E51E52B159A6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E7654-4454-4C26-AEC0-7960169B78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9713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E7654-4454-4C26-AEC0-7960169B78A2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2338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E7654-4454-4C26-AEC0-7960169B78A2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2338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1538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3004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4269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0799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4986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961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231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6236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929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3070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4073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D5675-476F-4A9A-AF4A-1019A443181D}" type="datetimeFigureOut">
              <a:rPr lang="cs-CZ" smtClean="0"/>
              <a:t>3.10.2013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D8B9D-8FD1-4CFA-B26A-317BB35A86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773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ichaldvorak87@email.cz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b.cz/cnb/STAT.ARADY_PKG.PARAMETRY_SESTAVY?p_sestuid=267&amp;p_strid=H&amp;p_lang=CS" TargetMode="External"/><Relationship Id="rId7" Type="http://schemas.openxmlformats.org/officeDocument/2006/relationships/hyperlink" Target="http://www.cnb.cz/cnb/STAT.ARADY_PKG.PARAMETRY_SESTAVY?p_sestuid=1038&amp;p_strid=H&amp;p_lang=CS" TargetMode="External"/><Relationship Id="rId2" Type="http://schemas.openxmlformats.org/officeDocument/2006/relationships/hyperlink" Target="http://www.cnb.cz/cs/statistika/platebni_bilance_stat/platebni_bilance_m/BOP_M_2012_C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nb.cz/cs/statistika/platebni_bilance_stat/zahranicni_zadluzenost/zzi_czk.htm" TargetMode="External"/><Relationship Id="rId5" Type="http://schemas.openxmlformats.org/officeDocument/2006/relationships/hyperlink" Target="http://www.cnb.cz/cnb/STAT.ARADY_PKG.PARAMETRY_SESTAVY?p_sestuid=1037&amp;p_strid=H&amp;p_lang=CS" TargetMode="External"/><Relationship Id="rId4" Type="http://schemas.openxmlformats.org/officeDocument/2006/relationships/hyperlink" Target="http://www.cnb.cz/cs/statistika/platebni_bilance_stat/investicni_pozice/ip_czk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Michal Dvořák</a:t>
            </a:r>
          </a:p>
          <a:p>
            <a:r>
              <a:rPr lang="cs-CZ" dirty="0" smtClean="0">
                <a:hlinkClick r:id="rId2"/>
              </a:rPr>
              <a:t>michaldvorak87@email.cz</a:t>
            </a:r>
            <a:endParaRPr lang="cs-CZ" dirty="0" smtClean="0"/>
          </a:p>
          <a:p>
            <a:r>
              <a:rPr lang="cs-CZ" dirty="0" smtClean="0"/>
              <a:t>KH ve čtvrtek po a před cvičením nebo podle emailové dohody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57266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r>
              <a:rPr lang="cs-CZ" sz="2800" dirty="0" smtClean="0"/>
              <a:t>Domácí </a:t>
            </a:r>
            <a:r>
              <a:rPr lang="cs-CZ" sz="2800" dirty="0"/>
              <a:t>firma vyvezla černé uhlí za 11 mil. EUR, které bylo promptně zaplaceno v bezhotovostní podobě, firma po obdržení částky požádala svoji banku o konverzi prostředků do Kč</a:t>
            </a:r>
          </a:p>
          <a:p>
            <a:pPr lvl="0"/>
            <a:endParaRPr lang="cs-CZ" sz="20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932725"/>
              </p:ext>
            </p:extLst>
          </p:nvPr>
        </p:nvGraphicFramePr>
        <p:xfrm>
          <a:off x="3851921" y="260648"/>
          <a:ext cx="5292080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11M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11M</a:t>
                      </a:r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670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4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pPr lvl="0"/>
            <a:r>
              <a:rPr lang="cs-CZ" sz="2400" dirty="0" smtClean="0"/>
              <a:t>Domácí </a:t>
            </a:r>
            <a:r>
              <a:rPr lang="cs-CZ" sz="2400" dirty="0"/>
              <a:t>firma vyvezla zemědělské produkty v hodnotě 5 mil. EUR, tyto byly promptně zaplaceny v bezhotovostní podobě, firma po obdržení částky požádala svoji banku o konverzi prostředků do Kč, tato banka následně prodala 5 mil. EUR centrální bance</a:t>
            </a:r>
          </a:p>
          <a:p>
            <a:pPr lvl="0"/>
            <a:endParaRPr lang="cs-CZ" sz="24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001519"/>
              </p:ext>
            </p:extLst>
          </p:nvPr>
        </p:nvGraphicFramePr>
        <p:xfrm>
          <a:off x="3851921" y="260648"/>
          <a:ext cx="5292080" cy="596827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5M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5M</a:t>
                      </a:r>
                    </a:p>
                    <a:p>
                      <a:r>
                        <a:rPr lang="cs-CZ" sz="1800" dirty="0" smtClean="0"/>
                        <a:t>-5M</a:t>
                      </a:r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5M</a:t>
                      </a:r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Přímá spojnice se šipkou 2"/>
          <p:cNvCxnSpPr/>
          <p:nvPr/>
        </p:nvCxnSpPr>
        <p:spPr>
          <a:xfrm>
            <a:off x="7380312" y="980728"/>
            <a:ext cx="1008112" cy="35283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8388424" y="5085184"/>
            <a:ext cx="0" cy="7284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568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5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pPr lvl="0"/>
            <a:r>
              <a:rPr lang="cs-CZ" sz="3200" dirty="0" smtClean="0"/>
              <a:t>Zahraniční </a:t>
            </a:r>
            <a:r>
              <a:rPr lang="cs-CZ" sz="3200" dirty="0"/>
              <a:t>delegace zaplatila za ubytování v hotelu a následné služby 1 mil. EUR v hotovosti</a:t>
            </a:r>
          </a:p>
          <a:p>
            <a:pPr lvl="0"/>
            <a:endParaRPr lang="cs-CZ" sz="32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2979380"/>
              </p:ext>
            </p:extLst>
          </p:nvPr>
        </p:nvGraphicFramePr>
        <p:xfrm>
          <a:off x="3851921" y="260648"/>
          <a:ext cx="5292080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/>
                        <a:t>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1M</a:t>
                      </a:r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3231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6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pPr lvl="0"/>
            <a:r>
              <a:rPr lang="cs-CZ" sz="2800" dirty="0" smtClean="0"/>
              <a:t>Vláda </a:t>
            </a:r>
            <a:r>
              <a:rPr lang="cs-CZ" sz="2800" dirty="0"/>
              <a:t>poskytla humanitární pomoc obětem přírodní katastrofy ve výši 3 mil. EUR, tato částka byla převedena v bezhotovostní podobě na účet centrální banky postiženého státu</a:t>
            </a:r>
          </a:p>
          <a:p>
            <a:pPr lvl="0"/>
            <a:endParaRPr lang="cs-CZ" sz="28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0141039"/>
              </p:ext>
            </p:extLst>
          </p:nvPr>
        </p:nvGraphicFramePr>
        <p:xfrm>
          <a:off x="3851921" y="260648"/>
          <a:ext cx="5292080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3M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 smtClean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7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r>
              <a:rPr lang="cs-CZ" sz="2800" dirty="0" smtClean="0"/>
              <a:t>Zahraniční </a:t>
            </a:r>
            <a:r>
              <a:rPr lang="cs-CZ" sz="2800" dirty="0"/>
              <a:t>investor prosadil na valné hromadě výplatu dividendy ve výši 7 mil. EUR, která byla promptně vyplacena v bezhotovostní podobě</a:t>
            </a:r>
          </a:p>
          <a:p>
            <a:pPr lvl="0"/>
            <a:endParaRPr lang="cs-CZ" sz="28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993894"/>
              </p:ext>
            </p:extLst>
          </p:nvPr>
        </p:nvGraphicFramePr>
        <p:xfrm>
          <a:off x="3851921" y="260648"/>
          <a:ext cx="5292080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7M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-7M</a:t>
                      </a:r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8958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8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pPr lvl="0"/>
            <a:r>
              <a:rPr lang="cs-CZ" sz="2800" dirty="0" smtClean="0"/>
              <a:t>Vláda </a:t>
            </a:r>
            <a:r>
              <a:rPr lang="cs-CZ" sz="2800" dirty="0"/>
              <a:t>prodala v rámci privatizace svůj 57 % akciový podíl ve firmě za 25 mil. EUR, který byl také promptně zaplacen v bezhotovostní podobě</a:t>
            </a:r>
          </a:p>
          <a:p>
            <a:pPr lvl="0"/>
            <a:endParaRPr lang="cs-CZ" sz="28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9027200"/>
              </p:ext>
            </p:extLst>
          </p:nvPr>
        </p:nvGraphicFramePr>
        <p:xfrm>
          <a:off x="3851921" y="260648"/>
          <a:ext cx="5292080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25M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 smtClean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25M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9683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9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pPr lvl="0"/>
            <a:r>
              <a:rPr lang="cs-CZ" sz="2800" dirty="0" smtClean="0"/>
              <a:t>Domácí </a:t>
            </a:r>
            <a:r>
              <a:rPr lang="cs-CZ" sz="2800" dirty="0"/>
              <a:t>centrální banka emitovala na zahraničních obligačních trzích obligace ve výši 100 mil. EUR, které byly promptně uhrazeny v bezhotovostní podobě</a:t>
            </a:r>
          </a:p>
          <a:p>
            <a:pPr lvl="0"/>
            <a:endParaRPr lang="cs-CZ" sz="28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1132105"/>
              </p:ext>
            </p:extLst>
          </p:nvPr>
        </p:nvGraphicFramePr>
        <p:xfrm>
          <a:off x="3851921" y="260648"/>
          <a:ext cx="5292080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100M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 smtClean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100M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444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736459"/>
              </p:ext>
            </p:extLst>
          </p:nvPr>
        </p:nvGraphicFramePr>
        <p:xfrm>
          <a:off x="683569" y="260648"/>
          <a:ext cx="8064897" cy="63117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201906"/>
                <a:gridCol w="1317351"/>
                <a:gridCol w="1272820"/>
                <a:gridCol w="1272820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Saldo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15, 11, 5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11</a:t>
                      </a:r>
                      <a:endParaRPr lang="cs-CZ" sz="24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</a:t>
                      </a:r>
                      <a:endParaRPr lang="cs-CZ" sz="24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7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-7</a:t>
                      </a:r>
                      <a:endParaRPr lang="cs-CZ" sz="24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-3</a:t>
                      </a:r>
                      <a:endParaRPr lang="cs-CZ" sz="24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25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25</a:t>
                      </a:r>
                      <a:endParaRPr lang="cs-CZ" sz="24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100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100</a:t>
                      </a:r>
                      <a:endParaRPr lang="cs-CZ" sz="24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15,</a:t>
                      </a:r>
                      <a:r>
                        <a:rPr lang="cs-CZ" sz="2400" baseline="0" dirty="0" smtClean="0"/>
                        <a:t> 11, 1,    -7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0</a:t>
                      </a:r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5, 25,</a:t>
                      </a:r>
                      <a:r>
                        <a:rPr lang="cs-CZ" sz="2400" baseline="0" dirty="0" smtClean="0"/>
                        <a:t> 100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127</a:t>
                      </a:r>
                      <a:endParaRPr lang="cs-CZ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5963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Salda platební bilance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278167"/>
              </p:ext>
            </p:extLst>
          </p:nvPr>
        </p:nvGraphicFramePr>
        <p:xfrm>
          <a:off x="457200" y="1600201"/>
          <a:ext cx="8229600" cy="4845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6768"/>
                <a:gridCol w="4402832"/>
              </a:tblGrid>
              <a:tr h="305950">
                <a:tc>
                  <a:txBody>
                    <a:bodyPr/>
                    <a:lstStyle/>
                    <a:p>
                      <a:r>
                        <a:rPr lang="cs-CZ" dirty="0" smtClean="0"/>
                        <a:t>Saldo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Saldo</a:t>
                      </a:r>
                    </a:p>
                  </a:txBody>
                  <a:tcPr/>
                </a:tc>
              </a:tr>
              <a:tr h="916005">
                <a:tc>
                  <a:txBody>
                    <a:bodyPr/>
                    <a:lstStyle/>
                    <a:p>
                      <a:r>
                        <a:rPr lang="cs-CZ" sz="2400" b="1" dirty="0" smtClean="0"/>
                        <a:t>Obchodní bilance (tj. pouze</a:t>
                      </a:r>
                      <a:r>
                        <a:rPr lang="cs-CZ" sz="2400" b="1" baseline="0" dirty="0" smtClean="0"/>
                        <a:t> zboží)</a:t>
                      </a:r>
                      <a:endParaRPr lang="cs-CZ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11</a:t>
                      </a:r>
                      <a:endParaRPr lang="cs-CZ" sz="2400" dirty="0"/>
                    </a:p>
                  </a:txBody>
                  <a:tcPr/>
                </a:tc>
              </a:tr>
              <a:tr h="674635">
                <a:tc>
                  <a:txBody>
                    <a:bodyPr/>
                    <a:lstStyle/>
                    <a:p>
                      <a:r>
                        <a:rPr lang="cs-CZ" sz="2400" b="1" dirty="0" smtClean="0"/>
                        <a:t>Výkonová bilance (tj. zboží a služby)</a:t>
                      </a:r>
                      <a:endParaRPr lang="cs-CZ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12</a:t>
                      </a:r>
                      <a:endParaRPr lang="cs-CZ" sz="2400" dirty="0"/>
                    </a:p>
                  </a:txBody>
                  <a:tcPr/>
                </a:tc>
              </a:tr>
              <a:tr h="1079417">
                <a:tc>
                  <a:txBody>
                    <a:bodyPr/>
                    <a:lstStyle/>
                    <a:p>
                      <a:r>
                        <a:rPr lang="cs-CZ" sz="2400" b="1" dirty="0" smtClean="0"/>
                        <a:t>Běžný účet</a:t>
                      </a:r>
                      <a:endParaRPr lang="cs-CZ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2</a:t>
                      </a:r>
                      <a:endParaRPr lang="cs-CZ" sz="2400" dirty="0"/>
                    </a:p>
                  </a:txBody>
                  <a:tcPr/>
                </a:tc>
              </a:tr>
              <a:tr h="674635">
                <a:tc>
                  <a:txBody>
                    <a:bodyPr/>
                    <a:lstStyle/>
                    <a:p>
                      <a:r>
                        <a:rPr lang="cs-CZ" sz="2400" b="1" dirty="0" smtClean="0"/>
                        <a:t>Finanční účet</a:t>
                      </a:r>
                      <a:endParaRPr lang="cs-CZ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125</a:t>
                      </a:r>
                      <a:endParaRPr lang="cs-CZ" sz="2400" dirty="0"/>
                    </a:p>
                  </a:txBody>
                  <a:tcPr/>
                </a:tc>
              </a:tr>
              <a:tr h="493234">
                <a:tc>
                  <a:txBody>
                    <a:bodyPr/>
                    <a:lstStyle/>
                    <a:p>
                      <a:r>
                        <a:rPr lang="cs-CZ" sz="2400" b="1" dirty="0" smtClean="0"/>
                        <a:t>Celkové saldo (Vše bez DR)</a:t>
                      </a:r>
                      <a:endParaRPr lang="cs-CZ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127</a:t>
                      </a:r>
                      <a:endParaRPr lang="cs-CZ" sz="2400" dirty="0"/>
                    </a:p>
                  </a:txBody>
                  <a:tcPr/>
                </a:tc>
              </a:tr>
              <a:tr h="493234">
                <a:tc>
                  <a:txBody>
                    <a:bodyPr/>
                    <a:lstStyle/>
                    <a:p>
                      <a:r>
                        <a:rPr lang="cs-CZ" sz="2400" b="1" dirty="0" smtClean="0"/>
                        <a:t>Změna devizových</a:t>
                      </a:r>
                      <a:r>
                        <a:rPr lang="cs-CZ" sz="2400" b="1" baseline="0" dirty="0" smtClean="0"/>
                        <a:t> rezerv</a:t>
                      </a:r>
                      <a:endParaRPr lang="cs-CZ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127 (růst)</a:t>
                      </a:r>
                      <a:endParaRPr lang="cs-CZ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2306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Vývoj zahraniční pozice ČR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1084003"/>
              </p:ext>
            </p:extLst>
          </p:nvPr>
        </p:nvGraphicFramePr>
        <p:xfrm>
          <a:off x="457200" y="1600200"/>
          <a:ext cx="8229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Struktura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ARAD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Platební bilance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hlinkClick r:id="rId2"/>
                        </a:rPr>
                        <a:t>http://www.cnb.cz/cs/statistika/platebni_bilance_stat/platebni_bilance_m/BOP_M_2012_CS.htm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hlinkClick r:id="rId3"/>
                        </a:rPr>
                        <a:t>http://www.cnb.cz/cnb/STAT.ARADY_PKG.PARAMETRY_SESTAVY?p_sestuid=267&amp;p_strid=H&amp;p_lang=CS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Investiční pozice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hlinkClick r:id="rId4"/>
                        </a:rPr>
                        <a:t>http://www.cnb.cz/cs/statistika/platebni_bilance_stat/investicni_pozice/ip_czk.htm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hlinkClick r:id="rId5"/>
                        </a:rPr>
                        <a:t>http://www.cnb.cz/cnb/STAT.ARADY_PKG.PARAMETRY_SESTAVY?p_sestuid=1037&amp;p_strid=H&amp;p_lang=CS</a:t>
                      </a:r>
                      <a:endParaRPr lang="cs-CZ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Zahraniční zadluženost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hlinkClick r:id="rId6"/>
                        </a:rPr>
                        <a:t>http://www.cnb.cz/cs/statistika/platebni_bilance_stat/zahranicni_zadluzenost/zzi_czk.htm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hlinkClick r:id="rId7"/>
                        </a:rPr>
                        <a:t>http://www.cnb.cz/cnb/STAT.ARADY_PKG.PARAMETRY_SESTAVY?p_sestuid=1038&amp;p_strid=H&amp;p_lang=CS</a:t>
                      </a:r>
                      <a:endParaRPr lang="cs-CZ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65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 čemu je dobrá?</a:t>
            </a:r>
          </a:p>
          <a:p>
            <a:r>
              <a:rPr lang="cs-CZ" dirty="0" smtClean="0"/>
              <a:t>Rozhoduje měna nebo účastníci transakce?</a:t>
            </a:r>
          </a:p>
          <a:p>
            <a:r>
              <a:rPr lang="cs-CZ" dirty="0" smtClean="0"/>
              <a:t>Kdo je „Čech“ a kdo je „Němec“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4596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ČR: Za posledních 20 let trvale deficit běžného účtu, přebytek finančního účtu a kumulace DR</a:t>
            </a:r>
            <a:endParaRPr lang="cs-CZ" sz="32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593894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Obdélník 6"/>
          <p:cNvSpPr/>
          <p:nvPr/>
        </p:nvSpPr>
        <p:spPr>
          <a:xfrm>
            <a:off x="1835696" y="2636912"/>
            <a:ext cx="64807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779912" y="5085184"/>
            <a:ext cx="64807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1115616" y="4293096"/>
            <a:ext cx="324036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2763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Běžný účet deficitní, a tedy cizinci vlastní stále více ČR než Češi světa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31349638"/>
              </p:ext>
            </p:extLst>
          </p:nvPr>
        </p:nvGraphicFramePr>
        <p:xfrm>
          <a:off x="179512" y="1600200"/>
          <a:ext cx="4316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6959337"/>
              </p:ext>
            </p:extLst>
          </p:nvPr>
        </p:nvGraphicFramePr>
        <p:xfrm>
          <a:off x="4355976" y="1844824"/>
          <a:ext cx="457200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1763688" y="175617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Zahraniční zadluženost roste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1557117" y="5517232"/>
            <a:ext cx="29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Saldo investiční pozice klesá</a:t>
            </a:r>
            <a:endParaRPr lang="cs-CZ" b="1" dirty="0"/>
          </a:p>
        </p:txBody>
      </p:sp>
      <p:sp>
        <p:nvSpPr>
          <p:cNvPr id="10" name="TextovéPole 9"/>
          <p:cNvSpPr txBox="1"/>
          <p:nvPr/>
        </p:nvSpPr>
        <p:spPr>
          <a:xfrm>
            <a:off x="4788024" y="1940844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Struktura pasiv (2013q2) čisté investiční pozice: dominují FDI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429437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FDI vytvořily z ČR exportní ekonomiku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34487704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Zástupný symbol pro obsah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21006162"/>
              </p:ext>
            </p:extLst>
          </p:nvPr>
        </p:nvGraphicFramePr>
        <p:xfrm>
          <a:off x="4644008" y="2060848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5148064" y="1628800"/>
            <a:ext cx="3995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FDI (vč. reinvestic!) převažují a jsou daleko méně kolísavé než další řady</a:t>
            </a:r>
            <a:endParaRPr lang="cs-CZ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5148064" y="6488668"/>
            <a:ext cx="3851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Pozn.: Jde o investice za období, ne celkové stavy!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72855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Co říká platební bilance o krizi 1997 v ČR?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Neoficiální hranice únosnosti deficitů v platební bilanci a s tím spojených veličin se běžně udávají jako</a:t>
            </a:r>
          </a:p>
          <a:p>
            <a:r>
              <a:rPr lang="cs-CZ" b="1" dirty="0" smtClean="0"/>
              <a:t>Deficit běžného účtu nepřekročí 5-7% HDP</a:t>
            </a:r>
          </a:p>
          <a:p>
            <a:r>
              <a:rPr lang="cs-CZ" b="1" dirty="0" smtClean="0"/>
              <a:t>Devizové rezervy centrální banky jsou vyšší než průměrný tříměsíční objem importu do ČR</a:t>
            </a:r>
          </a:p>
          <a:p>
            <a:r>
              <a:rPr lang="cs-CZ" b="1" dirty="0" smtClean="0"/>
              <a:t>(Hrubá) zadluženost je nižší než 40% HDP.</a:t>
            </a:r>
          </a:p>
          <a:p>
            <a:pPr marL="0" indent="0">
              <a:buNone/>
            </a:pPr>
            <a:r>
              <a:rPr lang="cs-CZ" dirty="0" smtClean="0"/>
              <a:t>Překročení těchto hranic značí příchod možné měnové krize (tj. zhoršení kurzu domácí měny vůči zahraniční). V ČR toto nastalo v květnu 1997. </a:t>
            </a:r>
          </a:p>
          <a:p>
            <a:pPr marL="0" indent="0">
              <a:buNone/>
            </a:pPr>
            <a:r>
              <a:rPr lang="cs-CZ" dirty="0" smtClean="0"/>
              <a:t>Šlo z výše uvedených kritérií krizi předpovědět?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274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platební bilance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1741830"/>
              </p:ext>
            </p:extLst>
          </p:nvPr>
        </p:nvGraphicFramePr>
        <p:xfrm>
          <a:off x="899592" y="1412776"/>
          <a:ext cx="5688632" cy="528368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384376"/>
                <a:gridCol w="1152128"/>
                <a:gridCol w="1152128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Zboží =</a:t>
                      </a:r>
                      <a:r>
                        <a:rPr lang="cs-CZ" sz="1800" baseline="0" dirty="0" smtClean="0"/>
                        <a:t> </a:t>
                      </a:r>
                      <a:r>
                        <a:rPr lang="cs-CZ" sz="18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Obchodní bilance</a:t>
                      </a:r>
                      <a:endParaRPr lang="cs-CZ" sz="18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Služby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Výnosy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Běžné transfery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Kapitálové</a:t>
                      </a:r>
                      <a:r>
                        <a:rPr lang="cs-CZ" sz="1800" baseline="0" dirty="0" smtClean="0"/>
                        <a:t> transfery</a:t>
                      </a:r>
                      <a:endParaRPr lang="cs-CZ" sz="18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Přímé</a:t>
                      </a:r>
                      <a:r>
                        <a:rPr lang="cs-CZ" sz="1800" baseline="0" dirty="0" smtClean="0"/>
                        <a:t> zahraniční investice (FDI)</a:t>
                      </a:r>
                      <a:endParaRPr lang="cs-CZ" sz="18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Portfoliové investice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Ostatní investice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Deriváty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Devizové</a:t>
                      </a:r>
                      <a:r>
                        <a:rPr lang="cs-CZ" sz="1800" baseline="0" dirty="0" smtClean="0"/>
                        <a:t> rezervy CB</a:t>
                      </a: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bdélník 2"/>
          <p:cNvSpPr/>
          <p:nvPr/>
        </p:nvSpPr>
        <p:spPr>
          <a:xfrm>
            <a:off x="899592" y="1844824"/>
            <a:ext cx="5832648" cy="1584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899592" y="3501008"/>
            <a:ext cx="5832648" cy="3600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899592" y="4005064"/>
            <a:ext cx="5832648" cy="22322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6876256" y="2313746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0070C0"/>
                </a:solidFill>
              </a:rPr>
              <a:t>Běžný účet </a:t>
            </a:r>
          </a:p>
          <a:p>
            <a:r>
              <a:rPr lang="cs-CZ" sz="2000" b="1" dirty="0" smtClean="0">
                <a:solidFill>
                  <a:srgbClr val="0070C0"/>
                </a:solidFill>
              </a:rPr>
              <a:t>(</a:t>
            </a:r>
            <a:r>
              <a:rPr lang="cs-CZ" sz="2000" b="1" dirty="0" err="1" smtClean="0">
                <a:solidFill>
                  <a:srgbClr val="0070C0"/>
                </a:solidFill>
              </a:rPr>
              <a:t>Current</a:t>
            </a:r>
            <a:r>
              <a:rPr lang="cs-CZ" sz="2000" b="1" dirty="0" smtClean="0">
                <a:solidFill>
                  <a:srgbClr val="0070C0"/>
                </a:solidFill>
              </a:rPr>
              <a:t> </a:t>
            </a:r>
            <a:r>
              <a:rPr lang="cs-CZ" sz="2000" b="1" dirty="0" err="1" smtClean="0">
                <a:solidFill>
                  <a:srgbClr val="0070C0"/>
                </a:solidFill>
              </a:rPr>
              <a:t>Account</a:t>
            </a:r>
            <a:r>
              <a:rPr lang="cs-CZ" sz="2000" b="1" dirty="0" smtClean="0">
                <a:solidFill>
                  <a:srgbClr val="0070C0"/>
                </a:solidFill>
              </a:rPr>
              <a:t>)</a:t>
            </a:r>
            <a:endParaRPr lang="cs-CZ" sz="2000" b="1" dirty="0">
              <a:solidFill>
                <a:srgbClr val="0070C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899092" y="3429000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00B050"/>
                </a:solidFill>
              </a:rPr>
              <a:t>Kapitálový účet</a:t>
            </a:r>
            <a:endParaRPr lang="cs-CZ" sz="2000" b="1" dirty="0">
              <a:solidFill>
                <a:srgbClr val="00B050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899092" y="4366026"/>
            <a:ext cx="2273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Finanční účet</a:t>
            </a:r>
          </a:p>
          <a:p>
            <a:r>
              <a:rPr lang="cs-CZ" sz="2000" b="1" dirty="0" smtClean="0">
                <a:solidFill>
                  <a:srgbClr val="FF0000"/>
                </a:solidFill>
              </a:rPr>
              <a:t>(</a:t>
            </a:r>
            <a:r>
              <a:rPr lang="cs-CZ" sz="2000" b="1" dirty="0" err="1" smtClean="0">
                <a:solidFill>
                  <a:srgbClr val="FF0000"/>
                </a:solidFill>
              </a:rPr>
              <a:t>Financial</a:t>
            </a:r>
            <a:r>
              <a:rPr lang="cs-CZ" sz="2000" b="1" dirty="0" smtClean="0">
                <a:solidFill>
                  <a:srgbClr val="FF0000"/>
                </a:solidFill>
              </a:rPr>
              <a:t> </a:t>
            </a:r>
            <a:r>
              <a:rPr lang="cs-CZ" sz="2000" b="1" dirty="0" err="1" smtClean="0">
                <a:solidFill>
                  <a:srgbClr val="FF0000"/>
                </a:solidFill>
              </a:rPr>
              <a:t>Account</a:t>
            </a:r>
            <a:r>
              <a:rPr lang="cs-CZ" sz="2000" b="1" dirty="0" smtClean="0">
                <a:solidFill>
                  <a:srgbClr val="FF0000"/>
                </a:solidFill>
              </a:rPr>
              <a:t>)</a:t>
            </a:r>
            <a:endParaRPr lang="cs-CZ" sz="2000" b="1" dirty="0">
              <a:solidFill>
                <a:srgbClr val="FF0000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020272" y="6338159"/>
            <a:ext cx="2273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Změna DR</a:t>
            </a:r>
            <a:endParaRPr lang="cs-CZ" sz="2000" b="1" dirty="0"/>
          </a:p>
        </p:txBody>
      </p:sp>
      <p:sp>
        <p:nvSpPr>
          <p:cNvPr id="13" name="Obdélník 12"/>
          <p:cNvSpPr/>
          <p:nvPr/>
        </p:nvSpPr>
        <p:spPr>
          <a:xfrm>
            <a:off x="899592" y="6338159"/>
            <a:ext cx="5832648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Pravá složená závorka 13"/>
          <p:cNvSpPr/>
          <p:nvPr/>
        </p:nvSpPr>
        <p:spPr>
          <a:xfrm>
            <a:off x="3563888" y="1988840"/>
            <a:ext cx="252028" cy="324906"/>
          </a:xfrm>
          <a:prstGeom prst="righ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3976611" y="1988877"/>
            <a:ext cx="1857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>
                    <a:lumMod val="50000"/>
                  </a:schemeClr>
                </a:solidFill>
              </a:rPr>
              <a:t>Výkonová bilance</a:t>
            </a:r>
            <a:endParaRPr lang="cs-CZ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513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Salda platební bilance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255074"/>
              </p:ext>
            </p:extLst>
          </p:nvPr>
        </p:nvGraphicFramePr>
        <p:xfrm>
          <a:off x="457200" y="1600201"/>
          <a:ext cx="8229600" cy="5098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6768"/>
                <a:gridCol w="4402832"/>
              </a:tblGrid>
              <a:tr h="336946">
                <a:tc>
                  <a:txBody>
                    <a:bodyPr/>
                    <a:lstStyle/>
                    <a:p>
                      <a:r>
                        <a:rPr lang="cs-CZ" dirty="0" smtClean="0"/>
                        <a:t>Saldo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Význam</a:t>
                      </a:r>
                    </a:p>
                  </a:txBody>
                  <a:tcPr/>
                </a:tc>
              </a:tr>
              <a:tr h="1095074">
                <a:tc>
                  <a:txBody>
                    <a:bodyPr/>
                    <a:lstStyle/>
                    <a:p>
                      <a:r>
                        <a:rPr lang="cs-CZ" sz="2000" b="1" dirty="0" smtClean="0"/>
                        <a:t>Obchodní bilance (tj. pouze</a:t>
                      </a:r>
                      <a:r>
                        <a:rPr lang="cs-CZ" sz="2000" b="1" baseline="0" dirty="0" smtClean="0"/>
                        <a:t> zboží)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Historicky větší</a:t>
                      </a:r>
                      <a:r>
                        <a:rPr lang="cs-CZ" baseline="0" dirty="0" smtClean="0"/>
                        <a:t> obchod zbožím než službami, zboží se lépe mezinárodně obchoduje, (=exportní výkonnost), nezkresleno fiktivními službami</a:t>
                      </a:r>
                      <a:endParaRPr lang="cs-CZ" dirty="0"/>
                    </a:p>
                  </a:txBody>
                  <a:tcPr/>
                </a:tc>
              </a:tr>
              <a:tr h="806519">
                <a:tc>
                  <a:txBody>
                    <a:bodyPr/>
                    <a:lstStyle/>
                    <a:p>
                      <a:r>
                        <a:rPr lang="cs-CZ" sz="2000" b="1" dirty="0" smtClean="0"/>
                        <a:t>Výkonová bilance (tj. zboží a služby)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Čistý</a:t>
                      </a:r>
                      <a:r>
                        <a:rPr lang="cs-CZ" baseline="0" dirty="0" smtClean="0"/>
                        <a:t> export NX; AD = C </a:t>
                      </a:r>
                      <a:r>
                        <a:rPr lang="en-US" baseline="0" dirty="0" smtClean="0"/>
                        <a:t>+ I + G + NX</a:t>
                      </a:r>
                      <a:r>
                        <a:rPr lang="cs-CZ" baseline="0" dirty="0" smtClean="0"/>
                        <a:t>, tedy více vyvážet je pozitivní pro domácí ekonomiku </a:t>
                      </a:r>
                      <a:endParaRPr lang="cs-CZ" dirty="0"/>
                    </a:p>
                  </a:txBody>
                  <a:tcPr/>
                </a:tc>
              </a:tr>
              <a:tr h="1290431">
                <a:tc>
                  <a:txBody>
                    <a:bodyPr/>
                    <a:lstStyle/>
                    <a:p>
                      <a:r>
                        <a:rPr lang="cs-CZ" sz="2000" b="1" dirty="0" smtClean="0"/>
                        <a:t>Běžný účet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Pokud</a:t>
                      </a:r>
                      <a:r>
                        <a:rPr lang="cs-CZ" baseline="0" dirty="0" smtClean="0"/>
                        <a:t> kladné, pak bohatneme na úkor zahraničí (= kumulujeme DR nebo zahraničně investujeme) a známe důvody (export? Dividendy?); vazba na investiční pozici země;</a:t>
                      </a:r>
                      <a:endParaRPr lang="cs-CZ" dirty="0"/>
                    </a:p>
                  </a:txBody>
                  <a:tcPr/>
                </a:tc>
              </a:tr>
              <a:tr h="806519">
                <a:tc>
                  <a:txBody>
                    <a:bodyPr/>
                    <a:lstStyle/>
                    <a:p>
                      <a:r>
                        <a:rPr lang="cs-CZ" sz="2000" b="1" dirty="0" smtClean="0"/>
                        <a:t>Finanční účet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Jak zahraničně bohatne soukromý sektor, aneb Běžný účet očištěný o vládní sektor (DR)</a:t>
                      </a:r>
                      <a:endParaRPr lang="cs-CZ" dirty="0"/>
                    </a:p>
                  </a:txBody>
                  <a:tcPr/>
                </a:tc>
              </a:tr>
              <a:tr h="589655">
                <a:tc>
                  <a:txBody>
                    <a:bodyPr/>
                    <a:lstStyle/>
                    <a:p>
                      <a:r>
                        <a:rPr lang="cs-CZ" sz="2000" b="1" dirty="0" smtClean="0"/>
                        <a:t>Celkové saldo (Vše bez DR)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Odpovídá</a:t>
                      </a:r>
                      <a:r>
                        <a:rPr lang="cs-CZ" baseline="0" dirty="0" smtClean="0"/>
                        <a:t> změně DR – měří (mimo jiné) kurzové intervence CB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557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Zatřídění do platební bilance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6655748"/>
              </p:ext>
            </p:extLst>
          </p:nvPr>
        </p:nvGraphicFramePr>
        <p:xfrm>
          <a:off x="0" y="1432560"/>
          <a:ext cx="9144000" cy="53949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500388"/>
                <a:gridCol w="1678806"/>
                <a:gridCol w="1678806"/>
                <a:gridCol w="2286000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Příklad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Zboží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Český</a:t>
                      </a:r>
                      <a:r>
                        <a:rPr lang="cs-CZ" sz="1800" baseline="0" dirty="0" smtClean="0"/>
                        <a:t> export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Český</a:t>
                      </a:r>
                      <a:r>
                        <a:rPr lang="cs-CZ" sz="1800" baseline="0" dirty="0" smtClean="0"/>
                        <a:t> import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Český export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Český import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Získané</a:t>
                      </a:r>
                      <a:r>
                        <a:rPr lang="cs-CZ" sz="1800" baseline="0" dirty="0" smtClean="0"/>
                        <a:t> v zahraničí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Placené</a:t>
                      </a:r>
                      <a:r>
                        <a:rPr lang="cs-CZ" sz="1800" baseline="0" dirty="0" smtClean="0"/>
                        <a:t> do zahraničí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Dividendy, úroky, mzdy,</a:t>
                      </a:r>
                      <a:r>
                        <a:rPr lang="cs-CZ" sz="1800" baseline="0" dirty="0" smtClean="0"/>
                        <a:t> kapitálové zisky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Přijaté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Poskytnuté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Dary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Kapitálové</a:t>
                      </a:r>
                      <a:r>
                        <a:rPr lang="cs-CZ" sz="1800" baseline="0" dirty="0" smtClean="0"/>
                        <a:t> transfery</a:t>
                      </a: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Přijaté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Poskytnuté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Dary</a:t>
                      </a:r>
                      <a:r>
                        <a:rPr lang="cs-CZ" sz="1800" baseline="0" dirty="0" smtClean="0"/>
                        <a:t> (déle sloužící)</a:t>
                      </a:r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Přímé</a:t>
                      </a:r>
                      <a:r>
                        <a:rPr lang="cs-CZ" sz="1800" baseline="0" dirty="0" smtClean="0"/>
                        <a:t> zahraniční investice (FDI)</a:t>
                      </a: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 ČR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 zahraničí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Podíly</a:t>
                      </a:r>
                      <a:r>
                        <a:rPr lang="cs-CZ" sz="1800" baseline="0" dirty="0" smtClean="0"/>
                        <a:t> ve firmách větší než 10%</a:t>
                      </a:r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 ČR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</a:t>
                      </a:r>
                      <a:r>
                        <a:rPr lang="cs-CZ" sz="1800" baseline="0" dirty="0" smtClean="0"/>
                        <a:t> zahraničí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Ostatní</a:t>
                      </a:r>
                      <a:r>
                        <a:rPr lang="cs-CZ" sz="1800" baseline="0" dirty="0" smtClean="0"/>
                        <a:t> podíly ve firmách, dluhopisy</a:t>
                      </a:r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 ČR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 zahraničí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Úvěry,</a:t>
                      </a:r>
                      <a:r>
                        <a:rPr lang="cs-CZ" sz="1800" baseline="0" dirty="0" smtClean="0"/>
                        <a:t> peníze</a:t>
                      </a:r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 ČR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Investice v zahraničí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Devizové</a:t>
                      </a:r>
                      <a:r>
                        <a:rPr lang="cs-CZ" sz="1800" baseline="0" dirty="0" smtClean="0"/>
                        <a:t> rezervy CB</a:t>
                      </a:r>
                      <a:endParaRPr lang="cs-CZ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Pozbytí</a:t>
                      </a:r>
                      <a:r>
                        <a:rPr lang="cs-CZ" sz="1800" baseline="0" dirty="0" smtClean="0"/>
                        <a:t> DR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Nabytí</a:t>
                      </a:r>
                      <a:r>
                        <a:rPr lang="cs-CZ" sz="1800" baseline="0" dirty="0" smtClean="0"/>
                        <a:t> DR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337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Příklad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Jak lze platit za zboží?</a:t>
            </a:r>
          </a:p>
          <a:p>
            <a:pPr lvl="1"/>
            <a:r>
              <a:rPr lang="cs-CZ" dirty="0" smtClean="0"/>
              <a:t>Nijak – dar</a:t>
            </a:r>
          </a:p>
          <a:p>
            <a:pPr lvl="1"/>
            <a:r>
              <a:rPr lang="cs-CZ" dirty="0" smtClean="0"/>
              <a:t>Hotovostně</a:t>
            </a:r>
          </a:p>
          <a:p>
            <a:pPr lvl="1"/>
            <a:r>
              <a:rPr lang="cs-CZ" dirty="0" smtClean="0"/>
              <a:t>Bankovním převodem</a:t>
            </a:r>
          </a:p>
          <a:p>
            <a:pPr lvl="1"/>
            <a:r>
              <a:rPr lang="cs-CZ" dirty="0" smtClean="0"/>
              <a:t>Na úvěr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6068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</a:t>
            </a:r>
            <a:endParaRPr lang="cs-CZ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1018990"/>
              </p:ext>
            </p:extLst>
          </p:nvPr>
        </p:nvGraphicFramePr>
        <p:xfrm>
          <a:off x="3575050" y="273050"/>
          <a:ext cx="5568951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45222"/>
                <a:gridCol w="1080120"/>
                <a:gridCol w="1043609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941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lvl="0"/>
            <a:r>
              <a:rPr lang="cs-CZ" sz="3600" dirty="0" smtClean="0"/>
              <a:t>Domácí </a:t>
            </a:r>
            <a:r>
              <a:rPr lang="cs-CZ" sz="3600" dirty="0"/>
              <a:t>firma dovezla videopřehrávače v hodnotě 20 mil. EUR, transakce bude zaplacena za 30 </a:t>
            </a:r>
            <a:r>
              <a:rPr lang="cs-CZ" sz="3600" dirty="0" smtClean="0"/>
              <a:t>dní.</a:t>
            </a:r>
            <a:endParaRPr lang="cs-CZ" sz="36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199380"/>
              </p:ext>
            </p:extLst>
          </p:nvPr>
        </p:nvGraphicFramePr>
        <p:xfrm>
          <a:off x="3575050" y="273050"/>
          <a:ext cx="5568951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45222"/>
                <a:gridCol w="1080120"/>
                <a:gridCol w="1043609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20</a:t>
                      </a:r>
                      <a:r>
                        <a:rPr lang="cs-CZ" sz="1800" baseline="0" dirty="0" smtClean="0"/>
                        <a:t> M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20M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718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Autofit/>
          </a:bodyPr>
          <a:lstStyle/>
          <a:p>
            <a:r>
              <a:rPr lang="cs-CZ" sz="2800" dirty="0" smtClean="0"/>
              <a:t>Domácí </a:t>
            </a:r>
            <a:r>
              <a:rPr lang="cs-CZ" sz="2800" dirty="0"/>
              <a:t>firma vyvezla automobily v hodnotě 15 mil. EUR, které byly promptně zaplaceny v bezhotovostní podobě, firma ponechala částku 15 mil. EUR na svém běžném účtu u své domácí banky </a:t>
            </a:r>
          </a:p>
          <a:p>
            <a:pPr lvl="0"/>
            <a:endParaRPr lang="cs-CZ" sz="2000" dirty="0"/>
          </a:p>
        </p:txBody>
      </p:sp>
      <p:graphicFrame>
        <p:nvGraphicFramePr>
          <p:cNvPr id="8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9370795"/>
              </p:ext>
            </p:extLst>
          </p:nvPr>
        </p:nvGraphicFramePr>
        <p:xfrm>
          <a:off x="3851921" y="260648"/>
          <a:ext cx="5292080" cy="5946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73936"/>
                <a:gridCol w="1026420"/>
                <a:gridCol w="991724"/>
              </a:tblGrid>
              <a:tr h="357946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Kredit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Debet</a:t>
                      </a:r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Zboží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15M</a:t>
                      </a:r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Služby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Výnosy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Běžné transfery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Kapitálové</a:t>
                      </a:r>
                      <a:r>
                        <a:rPr lang="cs-CZ" sz="2400" baseline="0" dirty="0" smtClean="0"/>
                        <a:t> transfery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Přímé</a:t>
                      </a:r>
                      <a:r>
                        <a:rPr lang="cs-CZ" sz="2400" baseline="0" dirty="0" smtClean="0"/>
                        <a:t> zahraniční investice (FDI)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Portfoliové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Ostatní investice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15M</a:t>
                      </a:r>
                      <a:endParaRPr lang="cs-CZ" sz="1800" dirty="0"/>
                    </a:p>
                  </a:txBody>
                  <a:tcPr/>
                </a:tc>
              </a:tr>
              <a:tr h="617825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Deriváty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  <a:tr h="357946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Devizové</a:t>
                      </a:r>
                      <a:r>
                        <a:rPr lang="cs-CZ" sz="2400" baseline="0" dirty="0" smtClean="0"/>
                        <a:t> rezervy CB</a:t>
                      </a:r>
                      <a:endParaRPr lang="cs-CZ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187258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1042</Words>
  <Application>Microsoft Office PowerPoint</Application>
  <PresentationFormat>Předvádění na obrazovce (4:3)</PresentationFormat>
  <Paragraphs>326</Paragraphs>
  <Slides>23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Motiv systému Office</vt:lpstr>
      <vt:lpstr>Prezentace aplikace PowerPoint</vt:lpstr>
      <vt:lpstr>Otázky k PB</vt:lpstr>
      <vt:lpstr>Struktura platební bilance</vt:lpstr>
      <vt:lpstr>Salda platební bilance</vt:lpstr>
      <vt:lpstr>Zatřídění do platební bilance</vt:lpstr>
      <vt:lpstr>2. Příklad</vt:lpstr>
      <vt:lpstr>Příklady</vt:lpstr>
      <vt:lpstr>Příklad 1</vt:lpstr>
      <vt:lpstr>Příklad 2</vt:lpstr>
      <vt:lpstr>Příklad 3</vt:lpstr>
      <vt:lpstr>Příklad 4</vt:lpstr>
      <vt:lpstr>Příklad 5</vt:lpstr>
      <vt:lpstr>Příklad 6</vt:lpstr>
      <vt:lpstr>Příklad 7</vt:lpstr>
      <vt:lpstr>Příklad 8</vt:lpstr>
      <vt:lpstr>Příklad 9</vt:lpstr>
      <vt:lpstr>Prezentace aplikace PowerPoint</vt:lpstr>
      <vt:lpstr>Salda platební bilance</vt:lpstr>
      <vt:lpstr>Vývoj zahraniční pozice ČR</vt:lpstr>
      <vt:lpstr>ČR: Za posledních 20 let trvale deficit běžného účtu, přebytek finančního účtu a kumulace DR</vt:lpstr>
      <vt:lpstr>Běžný účet deficitní, a tedy cizinci vlastní stále více ČR než Češi světa</vt:lpstr>
      <vt:lpstr>FDI vytvořily z ČR exportní ekonomiku</vt:lpstr>
      <vt:lpstr>Co říká platební bilance o krizi 1997 v ČR?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Michal Dvořák</dc:creator>
  <cp:lastModifiedBy>Michal Dvořák</cp:lastModifiedBy>
  <cp:revision>27</cp:revision>
  <dcterms:created xsi:type="dcterms:W3CDTF">2013-10-03T10:26:38Z</dcterms:created>
  <dcterms:modified xsi:type="dcterms:W3CDTF">2013-10-03T15:53:54Z</dcterms:modified>
</cp:coreProperties>
</file>