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91" r:id="rId2"/>
    <p:sldId id="262" r:id="rId3"/>
    <p:sldId id="271" r:id="rId4"/>
    <p:sldId id="272" r:id="rId5"/>
    <p:sldId id="265" r:id="rId6"/>
    <p:sldId id="301" r:id="rId7"/>
    <p:sldId id="274" r:id="rId8"/>
    <p:sldId id="288" r:id="rId9"/>
    <p:sldId id="275" r:id="rId10"/>
    <p:sldId id="298" r:id="rId11"/>
    <p:sldId id="280" r:id="rId12"/>
    <p:sldId id="302" r:id="rId13"/>
    <p:sldId id="277" r:id="rId14"/>
    <p:sldId id="281" r:id="rId15"/>
    <p:sldId id="282" r:id="rId16"/>
    <p:sldId id="299" r:id="rId17"/>
    <p:sldId id="279" r:id="rId18"/>
    <p:sldId id="290" r:id="rId19"/>
    <p:sldId id="293" r:id="rId20"/>
    <p:sldId id="292" r:id="rId21"/>
    <p:sldId id="278" r:id="rId22"/>
    <p:sldId id="300" r:id="rId23"/>
    <p:sldId id="283" r:id="rId24"/>
    <p:sldId id="284" r:id="rId25"/>
    <p:sldId id="285" r:id="rId26"/>
    <p:sldId id="294" r:id="rId27"/>
    <p:sldId id="287" r:id="rId28"/>
    <p:sldId id="295" r:id="rId29"/>
    <p:sldId id="286" r:id="rId30"/>
    <p:sldId id="296" r:id="rId31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86" y="-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ichal\Documents\Cviko3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ichal\Documents\Cviko3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v>Skutečnost</c:v>
          </c:tx>
          <c:spPr>
            <a:ln w="50800">
              <a:solidFill>
                <a:schemeClr val="accent1">
                  <a:shade val="95000"/>
                  <a:satMod val="105000"/>
                </a:schemeClr>
              </a:solidFill>
            </a:ln>
          </c:spPr>
          <c:marker>
            <c:symbol val="none"/>
          </c:marker>
          <c:cat>
            <c:numRef>
              <c:f>'1970-1979r'!$C$3:$L$3</c:f>
              <c:numCache>
                <c:formatCode>General</c:formatCode>
                <c:ptCount val="10"/>
                <c:pt idx="0">
                  <c:v>1970</c:v>
                </c:pt>
                <c:pt idx="1">
                  <c:v>1971</c:v>
                </c:pt>
                <c:pt idx="2">
                  <c:v>1972</c:v>
                </c:pt>
                <c:pt idx="3">
                  <c:v>1973</c:v>
                </c:pt>
                <c:pt idx="4">
                  <c:v>1974</c:v>
                </c:pt>
                <c:pt idx="5">
                  <c:v>1975</c:v>
                </c:pt>
                <c:pt idx="6">
                  <c:v>1976</c:v>
                </c:pt>
                <c:pt idx="7">
                  <c:v>1977</c:v>
                </c:pt>
                <c:pt idx="8">
                  <c:v>1978</c:v>
                </c:pt>
                <c:pt idx="9">
                  <c:v>1979</c:v>
                </c:pt>
              </c:numCache>
            </c:numRef>
          </c:cat>
          <c:val>
            <c:numRef>
              <c:f>'1970-1979r'!$C$5:$L$5</c:f>
              <c:numCache>
                <c:formatCode>General</c:formatCode>
                <c:ptCount val="10"/>
                <c:pt idx="0">
                  <c:v>3.66</c:v>
                </c:pt>
                <c:pt idx="1">
                  <c:v>3.5074000000000001</c:v>
                </c:pt>
                <c:pt idx="2">
                  <c:v>3.1886000000000001</c:v>
                </c:pt>
                <c:pt idx="3">
                  <c:v>2.6726000000000001</c:v>
                </c:pt>
                <c:pt idx="4">
                  <c:v>2.5878000000000001</c:v>
                </c:pt>
                <c:pt idx="5">
                  <c:v>2.4603000000000002</c:v>
                </c:pt>
                <c:pt idx="6">
                  <c:v>2.5179999999999998</c:v>
                </c:pt>
                <c:pt idx="7">
                  <c:v>2.3222</c:v>
                </c:pt>
                <c:pt idx="8">
                  <c:v>2.0085999999999999</c:v>
                </c:pt>
                <c:pt idx="9">
                  <c:v>1.8329</c:v>
                </c:pt>
              </c:numCache>
            </c:numRef>
          </c:val>
          <c:smooth val="0"/>
        </c:ser>
        <c:ser>
          <c:idx val="1"/>
          <c:order val="1"/>
          <c:tx>
            <c:v>Parita kupní síly</c:v>
          </c:tx>
          <c:spPr>
            <a:ln w="31750"/>
          </c:spPr>
          <c:marker>
            <c:symbol val="none"/>
          </c:marker>
          <c:cat>
            <c:numRef>
              <c:f>'1970-1979r'!$C$3:$L$3</c:f>
              <c:numCache>
                <c:formatCode>General</c:formatCode>
                <c:ptCount val="10"/>
                <c:pt idx="0">
                  <c:v>1970</c:v>
                </c:pt>
                <c:pt idx="1">
                  <c:v>1971</c:v>
                </c:pt>
                <c:pt idx="2">
                  <c:v>1972</c:v>
                </c:pt>
                <c:pt idx="3">
                  <c:v>1973</c:v>
                </c:pt>
                <c:pt idx="4">
                  <c:v>1974</c:v>
                </c:pt>
                <c:pt idx="5">
                  <c:v>1975</c:v>
                </c:pt>
                <c:pt idx="6">
                  <c:v>1976</c:v>
                </c:pt>
                <c:pt idx="7">
                  <c:v>1977</c:v>
                </c:pt>
                <c:pt idx="8">
                  <c:v>1978</c:v>
                </c:pt>
                <c:pt idx="9">
                  <c:v>1979</c:v>
                </c:pt>
              </c:numCache>
            </c:numRef>
          </c:cat>
          <c:val>
            <c:numRef>
              <c:f>'1970-1979r'!$C$27:$L$27</c:f>
              <c:numCache>
                <c:formatCode>General</c:formatCode>
                <c:ptCount val="10"/>
                <c:pt idx="4">
                  <c:v>2.5878000000000001</c:v>
                </c:pt>
                <c:pt idx="5" formatCode="0.0000">
                  <c:v>2.511897525206233</c:v>
                </c:pt>
                <c:pt idx="6" formatCode="0.0000">
                  <c:v>2.4786273593094617</c:v>
                </c:pt>
                <c:pt idx="7" formatCode="0.0000">
                  <c:v>2.4134615695811377</c:v>
                </c:pt>
                <c:pt idx="8" formatCode="0.0000">
                  <c:v>2.3035548624161972</c:v>
                </c:pt>
                <c:pt idx="9" formatCode="0.0000">
                  <c:v>2.1545378362760657</c:v>
                </c:pt>
              </c:numCache>
            </c:numRef>
          </c:val>
          <c:smooth val="0"/>
        </c:ser>
        <c:ser>
          <c:idx val="2"/>
          <c:order val="2"/>
          <c:tx>
            <c:v>Úroková parita</c:v>
          </c:tx>
          <c:spPr>
            <a:ln w="31750"/>
          </c:spPr>
          <c:marker>
            <c:symbol val="none"/>
          </c:marker>
          <c:cat>
            <c:numRef>
              <c:f>'1970-1979r'!$C$3:$L$3</c:f>
              <c:numCache>
                <c:formatCode>General</c:formatCode>
                <c:ptCount val="10"/>
                <c:pt idx="0">
                  <c:v>1970</c:v>
                </c:pt>
                <c:pt idx="1">
                  <c:v>1971</c:v>
                </c:pt>
                <c:pt idx="2">
                  <c:v>1972</c:v>
                </c:pt>
                <c:pt idx="3">
                  <c:v>1973</c:v>
                </c:pt>
                <c:pt idx="4">
                  <c:v>1974</c:v>
                </c:pt>
                <c:pt idx="5">
                  <c:v>1975</c:v>
                </c:pt>
                <c:pt idx="6">
                  <c:v>1976</c:v>
                </c:pt>
                <c:pt idx="7">
                  <c:v>1977</c:v>
                </c:pt>
                <c:pt idx="8">
                  <c:v>1978</c:v>
                </c:pt>
                <c:pt idx="9">
                  <c:v>1979</c:v>
                </c:pt>
              </c:numCache>
            </c:numRef>
          </c:cat>
          <c:val>
            <c:numRef>
              <c:f>'1970-1979r'!$C$30:$L$30</c:f>
              <c:numCache>
                <c:formatCode>General</c:formatCode>
                <c:ptCount val="10"/>
                <c:pt idx="4">
                  <c:v>2.5878000000000001</c:v>
                </c:pt>
                <c:pt idx="5" formatCode="0.0000">
                  <c:v>2.5530742770742769</c:v>
                </c:pt>
                <c:pt idx="6" formatCode="0.0000">
                  <c:v>2.5251253440077805</c:v>
                </c:pt>
                <c:pt idx="7" formatCode="0.0000">
                  <c:v>2.4906722409627626</c:v>
                </c:pt>
                <c:pt idx="8" formatCode="0.0000">
                  <c:v>2.3861346216580159</c:v>
                </c:pt>
                <c:pt idx="9" formatCode="0.0000">
                  <c:v>2.2724069823164017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7465344"/>
        <c:axId val="108615168"/>
      </c:lineChart>
      <c:catAx>
        <c:axId val="10746534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cs-CZ"/>
          </a:p>
        </c:txPr>
        <c:crossAx val="108615168"/>
        <c:crosses val="autoZero"/>
        <c:auto val="1"/>
        <c:lblAlgn val="ctr"/>
        <c:lblOffset val="100"/>
        <c:noMultiLvlLbl val="0"/>
      </c:catAx>
      <c:valAx>
        <c:axId val="108615168"/>
        <c:scaling>
          <c:orientation val="minMax"/>
          <c:min val="1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cs-CZ"/>
          </a:p>
        </c:txPr>
        <c:crossAx val="107465344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 sz="1800" b="1"/>
          </a:pPr>
          <a:endParaRPr lang="cs-CZ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v>Skutečnost</c:v>
          </c:tx>
          <c:spPr>
            <a:ln w="50800">
              <a:solidFill>
                <a:schemeClr val="accent1">
                  <a:shade val="95000"/>
                  <a:satMod val="105000"/>
                </a:schemeClr>
              </a:solidFill>
            </a:ln>
          </c:spPr>
          <c:marker>
            <c:symbol val="none"/>
          </c:marker>
          <c:cat>
            <c:numRef>
              <c:f>'1975-1984r'!$C$3:$L$3</c:f>
              <c:numCache>
                <c:formatCode>General</c:formatCode>
                <c:ptCount val="10"/>
                <c:pt idx="0">
                  <c:v>1975</c:v>
                </c:pt>
                <c:pt idx="1">
                  <c:v>1976</c:v>
                </c:pt>
                <c:pt idx="2">
                  <c:v>1977</c:v>
                </c:pt>
                <c:pt idx="3">
                  <c:v>1978</c:v>
                </c:pt>
                <c:pt idx="4">
                  <c:v>1979</c:v>
                </c:pt>
                <c:pt idx="5">
                  <c:v>1980</c:v>
                </c:pt>
                <c:pt idx="6">
                  <c:v>1981</c:v>
                </c:pt>
                <c:pt idx="7">
                  <c:v>1982</c:v>
                </c:pt>
                <c:pt idx="8">
                  <c:v>1983</c:v>
                </c:pt>
                <c:pt idx="9">
                  <c:v>1984</c:v>
                </c:pt>
              </c:numCache>
            </c:numRef>
          </c:cat>
          <c:val>
            <c:numRef>
              <c:f>'1975-1984r'!$C$5:$L$5</c:f>
              <c:numCache>
                <c:formatCode>General</c:formatCode>
                <c:ptCount val="10"/>
                <c:pt idx="0">
                  <c:v>2.4603000000000002</c:v>
                </c:pt>
                <c:pt idx="1">
                  <c:v>2.5179999999999998</c:v>
                </c:pt>
                <c:pt idx="2">
                  <c:v>2.3222</c:v>
                </c:pt>
                <c:pt idx="3">
                  <c:v>2.0085999999999999</c:v>
                </c:pt>
                <c:pt idx="4">
                  <c:v>1.8329</c:v>
                </c:pt>
                <c:pt idx="5">
                  <c:v>1.8177000000000001</c:v>
                </c:pt>
                <c:pt idx="6">
                  <c:v>2.2599999999999998</c:v>
                </c:pt>
                <c:pt idx="7">
                  <c:v>2.4266000000000001</c:v>
                </c:pt>
                <c:pt idx="8">
                  <c:v>2.5533000000000001</c:v>
                </c:pt>
                <c:pt idx="9">
                  <c:v>2.8458999999999999</c:v>
                </c:pt>
              </c:numCache>
            </c:numRef>
          </c:val>
          <c:smooth val="0"/>
        </c:ser>
        <c:ser>
          <c:idx val="1"/>
          <c:order val="1"/>
          <c:tx>
            <c:v>Parita kupní síly</c:v>
          </c:tx>
          <c:spPr>
            <a:ln w="31750"/>
          </c:spPr>
          <c:marker>
            <c:symbol val="none"/>
          </c:marker>
          <c:cat>
            <c:numRef>
              <c:f>'1975-1984r'!$C$3:$L$3</c:f>
              <c:numCache>
                <c:formatCode>General</c:formatCode>
                <c:ptCount val="10"/>
                <c:pt idx="0">
                  <c:v>1975</c:v>
                </c:pt>
                <c:pt idx="1">
                  <c:v>1976</c:v>
                </c:pt>
                <c:pt idx="2">
                  <c:v>1977</c:v>
                </c:pt>
                <c:pt idx="3">
                  <c:v>1978</c:v>
                </c:pt>
                <c:pt idx="4">
                  <c:v>1979</c:v>
                </c:pt>
                <c:pt idx="5">
                  <c:v>1980</c:v>
                </c:pt>
                <c:pt idx="6">
                  <c:v>1981</c:v>
                </c:pt>
                <c:pt idx="7">
                  <c:v>1982</c:v>
                </c:pt>
                <c:pt idx="8">
                  <c:v>1983</c:v>
                </c:pt>
                <c:pt idx="9">
                  <c:v>1984</c:v>
                </c:pt>
              </c:numCache>
            </c:numRef>
          </c:cat>
          <c:val>
            <c:numRef>
              <c:f>'1975-1984r'!$C$27:$L$27</c:f>
              <c:numCache>
                <c:formatCode>General</c:formatCode>
                <c:ptCount val="10"/>
                <c:pt idx="4">
                  <c:v>1.8329</c:v>
                </c:pt>
                <c:pt idx="5" formatCode="0.0000">
                  <c:v>1.7020939207048458</c:v>
                </c:pt>
                <c:pt idx="6" formatCode="0.0000">
                  <c:v>1.640367939899593</c:v>
                </c:pt>
                <c:pt idx="7" formatCode="0.0000">
                  <c:v>1.6264665166801047</c:v>
                </c:pt>
                <c:pt idx="8" formatCode="0.0000">
                  <c:v>1.6280425501264999</c:v>
                </c:pt>
                <c:pt idx="9" formatCode="0.0000">
                  <c:v>1.5983850156563146</c:v>
                </c:pt>
              </c:numCache>
            </c:numRef>
          </c:val>
          <c:smooth val="0"/>
        </c:ser>
        <c:ser>
          <c:idx val="2"/>
          <c:order val="2"/>
          <c:tx>
            <c:v>Úroková parita</c:v>
          </c:tx>
          <c:spPr>
            <a:ln w="31750"/>
          </c:spPr>
          <c:marker>
            <c:symbol val="none"/>
          </c:marker>
          <c:cat>
            <c:numRef>
              <c:f>'1975-1984r'!$C$3:$L$3</c:f>
              <c:numCache>
                <c:formatCode>General</c:formatCode>
                <c:ptCount val="10"/>
                <c:pt idx="0">
                  <c:v>1975</c:v>
                </c:pt>
                <c:pt idx="1">
                  <c:v>1976</c:v>
                </c:pt>
                <c:pt idx="2">
                  <c:v>1977</c:v>
                </c:pt>
                <c:pt idx="3">
                  <c:v>1978</c:v>
                </c:pt>
                <c:pt idx="4">
                  <c:v>1979</c:v>
                </c:pt>
                <c:pt idx="5">
                  <c:v>1980</c:v>
                </c:pt>
                <c:pt idx="6">
                  <c:v>1981</c:v>
                </c:pt>
                <c:pt idx="7">
                  <c:v>1982</c:v>
                </c:pt>
                <c:pt idx="8">
                  <c:v>1983</c:v>
                </c:pt>
                <c:pt idx="9">
                  <c:v>1984</c:v>
                </c:pt>
              </c:numCache>
            </c:numRef>
          </c:cat>
          <c:val>
            <c:numRef>
              <c:f>'1975-1984r'!$C$30:$L$30</c:f>
              <c:numCache>
                <c:formatCode>General</c:formatCode>
                <c:ptCount val="10"/>
                <c:pt idx="4">
                  <c:v>1.8329</c:v>
                </c:pt>
                <c:pt idx="5" formatCode="0.0000">
                  <c:v>1.7640207304163726</c:v>
                </c:pt>
                <c:pt idx="6" formatCode="0.0000">
                  <c:v>1.6870210284872167</c:v>
                </c:pt>
                <c:pt idx="7" formatCode="0.0000">
                  <c:v>1.6335220541293465</c:v>
                </c:pt>
                <c:pt idx="8" formatCode="0.0000">
                  <c:v>1.5782677101955553</c:v>
                </c:pt>
                <c:pt idx="9" formatCode="0.0000">
                  <c:v>1.5105438031899761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70557056"/>
        <c:axId val="70649344"/>
      </c:lineChart>
      <c:catAx>
        <c:axId val="7055705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cs-CZ"/>
          </a:p>
        </c:txPr>
        <c:crossAx val="70649344"/>
        <c:crosses val="autoZero"/>
        <c:auto val="1"/>
        <c:lblAlgn val="ctr"/>
        <c:lblOffset val="100"/>
        <c:noMultiLvlLbl val="0"/>
      </c:catAx>
      <c:valAx>
        <c:axId val="70649344"/>
        <c:scaling>
          <c:orientation val="minMax"/>
          <c:min val="1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cs-CZ"/>
          </a:p>
        </c:txPr>
        <c:crossAx val="7055705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179DBA-EE5D-486E-AD83-A1AB64E9F212}" type="datetimeFigureOut">
              <a:rPr lang="cs-CZ" smtClean="0"/>
              <a:t>27.10.2013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F17EB2-91D5-48E8-8C06-492FAF1BF48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540753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EE962-110D-4F2F-9D4E-2FF9AC6F99B3}" type="datetimeFigureOut">
              <a:rPr lang="cs-CZ" smtClean="0"/>
              <a:t>27.10.2013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E640A-F063-44ED-9DB9-F4178B6595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243789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EE962-110D-4F2F-9D4E-2FF9AC6F99B3}" type="datetimeFigureOut">
              <a:rPr lang="cs-CZ" smtClean="0"/>
              <a:t>27.10.2013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E640A-F063-44ED-9DB9-F4178B6595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360619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EE962-110D-4F2F-9D4E-2FF9AC6F99B3}" type="datetimeFigureOut">
              <a:rPr lang="cs-CZ" smtClean="0"/>
              <a:t>27.10.2013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E640A-F063-44ED-9DB9-F4178B6595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66452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EE962-110D-4F2F-9D4E-2FF9AC6F99B3}" type="datetimeFigureOut">
              <a:rPr lang="cs-CZ" smtClean="0"/>
              <a:t>27.10.2013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E640A-F063-44ED-9DB9-F4178B6595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907039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EE962-110D-4F2F-9D4E-2FF9AC6F99B3}" type="datetimeFigureOut">
              <a:rPr lang="cs-CZ" smtClean="0"/>
              <a:t>27.10.2013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E640A-F063-44ED-9DB9-F4178B6595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012224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EE962-110D-4F2F-9D4E-2FF9AC6F99B3}" type="datetimeFigureOut">
              <a:rPr lang="cs-CZ" smtClean="0"/>
              <a:t>27.10.2013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E640A-F063-44ED-9DB9-F4178B6595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63151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EE962-110D-4F2F-9D4E-2FF9AC6F99B3}" type="datetimeFigureOut">
              <a:rPr lang="cs-CZ" smtClean="0"/>
              <a:t>27.10.2013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E640A-F063-44ED-9DB9-F4178B6595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10199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EE962-110D-4F2F-9D4E-2FF9AC6F99B3}" type="datetimeFigureOut">
              <a:rPr lang="cs-CZ" smtClean="0"/>
              <a:t>27.10.2013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E640A-F063-44ED-9DB9-F4178B6595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283548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EE962-110D-4F2F-9D4E-2FF9AC6F99B3}" type="datetimeFigureOut">
              <a:rPr lang="cs-CZ" smtClean="0"/>
              <a:t>27.10.2013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E640A-F063-44ED-9DB9-F4178B6595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167803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EE962-110D-4F2F-9D4E-2FF9AC6F99B3}" type="datetimeFigureOut">
              <a:rPr lang="cs-CZ" smtClean="0"/>
              <a:t>27.10.2013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E640A-F063-44ED-9DB9-F4178B6595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00942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EE962-110D-4F2F-9D4E-2FF9AC6F99B3}" type="datetimeFigureOut">
              <a:rPr lang="cs-CZ" smtClean="0"/>
              <a:t>27.10.2013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E640A-F063-44ED-9DB9-F4178B6595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753939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AEE962-110D-4F2F-9D4E-2FF9AC6F99B3}" type="datetimeFigureOut">
              <a:rPr lang="cs-CZ" smtClean="0"/>
              <a:t>27.10.2013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CE640A-F063-44ED-9DB9-F4178B6595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761849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4.w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3" Type="http://schemas.openxmlformats.org/officeDocument/2006/relationships/oleObject" Target="../embeddings/oleObject3.bin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7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6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0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9.w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3.w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14.wmf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16.wmf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17.w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Řešení z minula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037983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Nadpis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Motivace předvídání kurzového vývoje</a:t>
            </a:r>
            <a:endParaRPr lang="cs-CZ" dirty="0"/>
          </a:p>
        </p:txBody>
      </p:sp>
      <p:sp>
        <p:nvSpPr>
          <p:cNvPr id="7" name="Zástupný symbol pro text 6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Důvody předpovídání kurzu</a:t>
            </a:r>
            <a:endParaRPr lang="cs-CZ" dirty="0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cs-CZ" dirty="0" smtClean="0"/>
              <a:t>Filozofie</a:t>
            </a:r>
            <a:r>
              <a:rPr lang="cs-CZ" dirty="0" smtClean="0"/>
              <a:t> předpovídání</a:t>
            </a:r>
            <a:endParaRPr lang="cs-CZ" dirty="0"/>
          </a:p>
        </p:txBody>
      </p:sp>
      <p:sp>
        <p:nvSpPr>
          <p:cNvPr id="19" name="Zástupný symbol pro obsah 8"/>
          <p:cNvSpPr>
            <a:spLocks noGrp="1"/>
          </p:cNvSpPr>
          <p:nvPr>
            <p:ph sz="half" idx="2"/>
          </p:nvPr>
        </p:nvSpPr>
        <p:spPr/>
        <p:txBody>
          <a:bodyPr>
            <a:normAutofit fontScale="77500" lnSpcReduction="20000"/>
          </a:bodyPr>
          <a:lstStyle/>
          <a:p>
            <a:r>
              <a:rPr lang="cs-CZ" b="1" dirty="0" smtClean="0">
                <a:solidFill>
                  <a:srgbClr val="FF0000"/>
                </a:solidFill>
              </a:rPr>
              <a:t>Směna</a:t>
            </a:r>
          </a:p>
          <a:p>
            <a:pPr lvl="1"/>
            <a:r>
              <a:rPr lang="cs-CZ" dirty="0" smtClean="0"/>
              <a:t>Potřebuji měnu – mám nakoupit teď nebo s nákupem počkat?</a:t>
            </a:r>
            <a:endParaRPr lang="cs-CZ" dirty="0" smtClean="0"/>
          </a:p>
          <a:p>
            <a:r>
              <a:rPr lang="cs-CZ" b="1" dirty="0" smtClean="0">
                <a:solidFill>
                  <a:srgbClr val="FF0000"/>
                </a:solidFill>
              </a:rPr>
              <a:t>Spekulace</a:t>
            </a:r>
          </a:p>
          <a:p>
            <a:pPr lvl="1"/>
            <a:r>
              <a:rPr lang="cs-CZ" dirty="0" smtClean="0"/>
              <a:t>Měny jsou forma aktiva, na jehož pohybu lze vydělávat</a:t>
            </a:r>
            <a:endParaRPr lang="cs-CZ" dirty="0" smtClean="0"/>
          </a:p>
          <a:p>
            <a:r>
              <a:rPr lang="cs-CZ" b="1" dirty="0" err="1" smtClean="0">
                <a:solidFill>
                  <a:srgbClr val="FF0000"/>
                </a:solidFill>
              </a:rPr>
              <a:t>Hedging</a:t>
            </a:r>
            <a:endParaRPr lang="cs-CZ" b="1" dirty="0" smtClean="0">
              <a:solidFill>
                <a:srgbClr val="FF0000"/>
              </a:solidFill>
            </a:endParaRPr>
          </a:p>
          <a:p>
            <a:pPr lvl="1"/>
            <a:r>
              <a:rPr lang="cs-CZ" dirty="0" smtClean="0"/>
              <a:t>Mám se zajistit, nebo kurzové riziko není tak velké?</a:t>
            </a:r>
          </a:p>
          <a:p>
            <a:r>
              <a:rPr lang="cs-CZ" b="1" dirty="0" smtClean="0">
                <a:solidFill>
                  <a:srgbClr val="FF0000"/>
                </a:solidFill>
              </a:rPr>
              <a:t>Makroekonomické</a:t>
            </a:r>
          </a:p>
          <a:p>
            <a:pPr lvl="1"/>
            <a:r>
              <a:rPr lang="cs-CZ" dirty="0" smtClean="0"/>
              <a:t>Kurzy ovlivňují makroekonomické proměnné, za které má centrální banka zodpovědnost (např. inflace)</a:t>
            </a:r>
          </a:p>
          <a:p>
            <a:r>
              <a:rPr lang="cs-CZ" dirty="0" smtClean="0"/>
              <a:t>(Marketingové)</a:t>
            </a:r>
          </a:p>
          <a:p>
            <a:pPr lvl="1"/>
            <a:r>
              <a:rPr lang="cs-CZ" dirty="0" smtClean="0"/>
              <a:t>Obchodníci a správci aktiv ukazují své schopnosti tvorbou analýz</a:t>
            </a:r>
            <a:endParaRPr lang="cs-CZ" dirty="0" smtClean="0"/>
          </a:p>
          <a:p>
            <a:endParaRPr lang="cs-CZ" dirty="0" smtClean="0"/>
          </a:p>
          <a:p>
            <a:pPr marL="0" indent="0">
              <a:buNone/>
            </a:pPr>
            <a:endParaRPr lang="cs-CZ" dirty="0"/>
          </a:p>
        </p:txBody>
      </p:sp>
      <p:sp>
        <p:nvSpPr>
          <p:cNvPr id="21" name="Zástupný symbol pro obsah 20"/>
          <p:cNvSpPr txBox="1">
            <a:spLocks noGrp="1"/>
          </p:cNvSpPr>
          <p:nvPr>
            <p:ph sz="quarter" idx="4"/>
          </p:nvPr>
        </p:nvSpPr>
        <p:spPr>
          <a:xfrm>
            <a:off x="4645025" y="2174875"/>
            <a:ext cx="4041775" cy="2382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„Devizový kurz je ovlivněn jak fundamentálními faktory, tak chováním subjektů na devizovém trhu.“ </a:t>
            </a:r>
          </a:p>
          <a:p>
            <a:r>
              <a:rPr lang="cs-CZ" dirty="0" smtClean="0"/>
              <a:t>Souhlasíte? 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3326727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Na základě čeho </a:t>
            </a:r>
            <a:r>
              <a:rPr lang="cs-CZ" dirty="0" smtClean="0"/>
              <a:t>předvídat?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02729217"/>
              </p:ext>
            </p:extLst>
          </p:nvPr>
        </p:nvGraphicFramePr>
        <p:xfrm>
          <a:off x="0" y="1556792"/>
          <a:ext cx="9143999" cy="476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51548"/>
                <a:gridCol w="5230188"/>
                <a:gridCol w="1162263"/>
              </a:tblGrid>
              <a:tr h="370840">
                <a:tc>
                  <a:txBody>
                    <a:bodyPr/>
                    <a:lstStyle/>
                    <a:p>
                      <a:r>
                        <a:rPr lang="cs-CZ" dirty="0" smtClean="0"/>
                        <a:t>Metoda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Charakteristika</a:t>
                      </a:r>
                      <a:r>
                        <a:rPr lang="cs-CZ" baseline="0" dirty="0" smtClean="0"/>
                        <a:t> pro spekulaci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Horizont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b="1" dirty="0" smtClean="0"/>
                        <a:t>Pocitová</a:t>
                      </a:r>
                      <a:endParaRPr lang="cs-CZ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b="1" dirty="0" smtClean="0">
                          <a:solidFill>
                            <a:srgbClr val="FF0000"/>
                          </a:solidFill>
                        </a:rPr>
                        <a:t>Fundamentální</a:t>
                      </a:r>
                      <a:r>
                        <a:rPr lang="cs-CZ" b="1" baseline="0" dirty="0" smtClean="0">
                          <a:solidFill>
                            <a:srgbClr val="FF0000"/>
                          </a:solidFill>
                        </a:rPr>
                        <a:t> analýza</a:t>
                      </a:r>
                      <a:endParaRPr lang="cs-CZ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dirty="0" smtClean="0"/>
                        <a:t>Určíme, </a:t>
                      </a:r>
                      <a:r>
                        <a:rPr lang="cs-CZ" dirty="0" smtClean="0"/>
                        <a:t>kde má kurz </a:t>
                      </a:r>
                      <a:r>
                        <a:rPr lang="cs-CZ" dirty="0" smtClean="0"/>
                        <a:t>být, </a:t>
                      </a:r>
                      <a:r>
                        <a:rPr lang="cs-CZ" dirty="0" smtClean="0"/>
                        <a:t>a předpokládáme, že </a:t>
                      </a:r>
                      <a:r>
                        <a:rPr lang="cs-CZ" dirty="0" smtClean="0"/>
                        <a:t>ostatní</a:t>
                      </a:r>
                      <a:r>
                        <a:rPr lang="cs-CZ" baseline="0" dirty="0" smtClean="0"/>
                        <a:t> investoři</a:t>
                      </a:r>
                      <a:r>
                        <a:rPr lang="cs-CZ" dirty="0" smtClean="0"/>
                        <a:t> </a:t>
                      </a:r>
                      <a:r>
                        <a:rPr lang="cs-CZ" dirty="0" smtClean="0"/>
                        <a:t>si to uvědomí </a:t>
                      </a:r>
                      <a:r>
                        <a:rPr lang="cs-CZ" dirty="0" smtClean="0"/>
                        <a:t>též a kurz</a:t>
                      </a:r>
                      <a:r>
                        <a:rPr lang="cs-CZ" baseline="0" dirty="0" smtClean="0"/>
                        <a:t> tam z</a:t>
                      </a:r>
                      <a:r>
                        <a:rPr lang="cs-CZ" dirty="0" smtClean="0"/>
                        <a:t>atlačí</a:t>
                      </a:r>
                      <a:endParaRPr lang="cs-CZ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Dlouhý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b="1" dirty="0" smtClean="0">
                          <a:solidFill>
                            <a:srgbClr val="FF0000"/>
                          </a:solidFill>
                        </a:rPr>
                        <a:t>Technická analýza</a:t>
                      </a:r>
                      <a:endParaRPr lang="cs-CZ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dirty="0" smtClean="0"/>
                        <a:t>Skrytá </a:t>
                      </a:r>
                      <a:r>
                        <a:rPr lang="cs-CZ" dirty="0" smtClean="0"/>
                        <a:t>forma </a:t>
                      </a:r>
                      <a:r>
                        <a:rPr lang="cs-CZ" dirty="0" smtClean="0"/>
                        <a:t>psychologické (činíme</a:t>
                      </a:r>
                      <a:r>
                        <a:rPr lang="cs-CZ" baseline="0" dirty="0" smtClean="0"/>
                        <a:t> předpoklad, jak vypadá standardní kurzový pohyb)</a:t>
                      </a:r>
                      <a:r>
                        <a:rPr lang="cs-CZ" dirty="0" smtClean="0"/>
                        <a:t> , </a:t>
                      </a:r>
                      <a:r>
                        <a:rPr lang="cs-CZ" dirty="0" smtClean="0"/>
                        <a:t>nebo čištění kolísavého vývoje pro lepší interpretaci pohybu </a:t>
                      </a:r>
                      <a:r>
                        <a:rPr lang="cs-CZ" dirty="0" smtClean="0"/>
                        <a:t>kurzu</a:t>
                      </a:r>
                      <a:endParaRPr lang="cs-CZ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Krátký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b="1" dirty="0" err="1" smtClean="0"/>
                        <a:t>High-frequency</a:t>
                      </a:r>
                      <a:r>
                        <a:rPr lang="cs-CZ" b="1" baseline="0" dirty="0" smtClean="0"/>
                        <a:t> statistická analýza</a:t>
                      </a:r>
                      <a:endParaRPr lang="cs-CZ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dirty="0" smtClean="0"/>
                        <a:t>V </a:t>
                      </a:r>
                      <a:r>
                        <a:rPr lang="cs-CZ" dirty="0" smtClean="0"/>
                        <a:t>datech </a:t>
                      </a:r>
                      <a:r>
                        <a:rPr lang="cs-CZ" dirty="0" smtClean="0"/>
                        <a:t>ukryty</a:t>
                      </a:r>
                      <a:r>
                        <a:rPr lang="cs-CZ" baseline="0" dirty="0" smtClean="0"/>
                        <a:t> informace</a:t>
                      </a:r>
                      <a:r>
                        <a:rPr lang="cs-CZ" dirty="0" smtClean="0"/>
                        <a:t>, </a:t>
                      </a:r>
                      <a:r>
                        <a:rPr lang="cs-CZ" dirty="0" smtClean="0"/>
                        <a:t>které „v</a:t>
                      </a:r>
                      <a:r>
                        <a:rPr lang="cs-CZ" baseline="0" dirty="0" smtClean="0"/>
                        <a:t> průměru</a:t>
                      </a:r>
                      <a:r>
                        <a:rPr lang="cs-CZ" dirty="0" smtClean="0"/>
                        <a:t>“ </a:t>
                      </a:r>
                      <a:r>
                        <a:rPr lang="cs-CZ" dirty="0" smtClean="0"/>
                        <a:t>fungují (viz další</a:t>
                      </a:r>
                      <a:r>
                        <a:rPr lang="cs-CZ" baseline="0" dirty="0" smtClean="0"/>
                        <a:t> </a:t>
                      </a:r>
                      <a:r>
                        <a:rPr lang="cs-CZ" baseline="0" dirty="0" err="1" smtClean="0"/>
                        <a:t>slide</a:t>
                      </a:r>
                      <a:r>
                        <a:rPr lang="cs-CZ" baseline="0" dirty="0" smtClean="0"/>
                        <a:t>)</a:t>
                      </a:r>
                      <a:r>
                        <a:rPr lang="cs-CZ" dirty="0" smtClean="0"/>
                        <a:t>; </a:t>
                      </a:r>
                      <a:r>
                        <a:rPr lang="cs-CZ" dirty="0" smtClean="0"/>
                        <a:t>odhalme je lépe než konkurent nebo reagujme o milisekundu rychleji než </a:t>
                      </a:r>
                      <a:r>
                        <a:rPr lang="cs-CZ" dirty="0" smtClean="0"/>
                        <a:t>oni </a:t>
                      </a:r>
                      <a:endParaRPr lang="cs-CZ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Ultra-krátký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b="1" dirty="0" smtClean="0"/>
                        <a:t>Psychologická/ Behaviorální</a:t>
                      </a:r>
                      <a:r>
                        <a:rPr lang="cs-CZ" b="1" baseline="0" dirty="0" smtClean="0"/>
                        <a:t> </a:t>
                      </a:r>
                      <a:r>
                        <a:rPr lang="cs-CZ" b="1" baseline="0" dirty="0" smtClean="0"/>
                        <a:t>analýza</a:t>
                      </a:r>
                      <a:endParaRPr lang="cs-CZ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dirty="0" smtClean="0"/>
                        <a:t>Investoři opakují</a:t>
                      </a:r>
                      <a:r>
                        <a:rPr lang="cs-CZ" baseline="0" dirty="0" smtClean="0"/>
                        <a:t> známé chyby a jednají stádně; předvídejme jejich chování a </a:t>
                      </a:r>
                      <a:r>
                        <a:rPr lang="cs-CZ" dirty="0" smtClean="0"/>
                        <a:t>svezme </a:t>
                      </a:r>
                      <a:r>
                        <a:rPr lang="cs-CZ" dirty="0" smtClean="0"/>
                        <a:t>se na vlně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Krátký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b="1" dirty="0" smtClean="0"/>
                        <a:t>Preferenční informace</a:t>
                      </a:r>
                      <a:endParaRPr lang="cs-CZ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dirty="0" smtClean="0"/>
                        <a:t>Máme informace </a:t>
                      </a:r>
                      <a:r>
                        <a:rPr lang="cs-CZ" dirty="0" smtClean="0"/>
                        <a:t>dříve než ostatní: </a:t>
                      </a:r>
                      <a:r>
                        <a:rPr lang="cs-CZ" dirty="0" err="1" smtClean="0"/>
                        <a:t>insider</a:t>
                      </a:r>
                      <a:r>
                        <a:rPr lang="cs-CZ" dirty="0" smtClean="0"/>
                        <a:t> </a:t>
                      </a:r>
                      <a:r>
                        <a:rPr lang="cs-CZ" dirty="0" err="1" smtClean="0"/>
                        <a:t>trading</a:t>
                      </a:r>
                      <a:r>
                        <a:rPr lang="cs-CZ" dirty="0" smtClean="0"/>
                        <a:t> (ilegální), nebo se pohybuji v informovanějších kruzích než většina účastníků obchodování </a:t>
                      </a:r>
                      <a:r>
                        <a:rPr lang="cs-CZ" dirty="0" smtClean="0"/>
                        <a:t>(legální,</a:t>
                      </a:r>
                      <a:r>
                        <a:rPr lang="cs-CZ" baseline="0" dirty="0" smtClean="0"/>
                        <a:t> byť těžké)</a:t>
                      </a:r>
                      <a:endParaRPr lang="cs-CZ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Ultra-krátký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177032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Ilustrace statistické analýzy pro předpověď vývoje kurzů </a:t>
            </a:r>
            <a:endParaRPr lang="cs-CZ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89" t="46082" r="42729" b="26959"/>
          <a:stretch/>
        </p:blipFill>
        <p:spPr bwMode="auto">
          <a:xfrm>
            <a:off x="827584" y="2924943"/>
            <a:ext cx="7463644" cy="24181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Přímá spojnice 4"/>
          <p:cNvCxnSpPr/>
          <p:nvPr/>
        </p:nvCxnSpPr>
        <p:spPr>
          <a:xfrm>
            <a:off x="4932040" y="3284984"/>
            <a:ext cx="6480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ovéPole 5"/>
          <p:cNvSpPr txBox="1"/>
          <p:nvPr/>
        </p:nvSpPr>
        <p:spPr>
          <a:xfrm>
            <a:off x="5256076" y="2348880"/>
            <a:ext cx="16873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600" b="1" dirty="0" smtClean="0"/>
              <a:t>EXCHANGE RATES</a:t>
            </a:r>
            <a:endParaRPr lang="cs-CZ" sz="1600" b="1" dirty="0"/>
          </a:p>
        </p:txBody>
      </p:sp>
      <p:cxnSp>
        <p:nvCxnSpPr>
          <p:cNvPr id="8" name="Přímá spojnice se šipkou 7"/>
          <p:cNvCxnSpPr/>
          <p:nvPr/>
        </p:nvCxnSpPr>
        <p:spPr>
          <a:xfrm flipH="1">
            <a:off x="5256076" y="2687434"/>
            <a:ext cx="324036" cy="5975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45510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V letech 1974-1994 nebyly složitější techniky úspěšnější než jednoduché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</p:txBody>
      </p:sp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5320205"/>
              </p:ext>
            </p:extLst>
          </p:nvPr>
        </p:nvGraphicFramePr>
        <p:xfrm>
          <a:off x="413282" y="1988840"/>
          <a:ext cx="828092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16226"/>
                <a:gridCol w="1252940"/>
                <a:gridCol w="1252940"/>
                <a:gridCol w="1252940"/>
                <a:gridCol w="1252940"/>
                <a:gridCol w="1252940"/>
              </a:tblGrid>
              <a:tr h="370840"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Skupina</a:t>
                      </a:r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GBP</a:t>
                      </a:r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JPY</a:t>
                      </a:r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DEM</a:t>
                      </a:r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FRF</a:t>
                      </a:r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Celkem</a:t>
                      </a:r>
                      <a:endParaRPr lang="cs-CZ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Technická</a:t>
                      </a:r>
                      <a:r>
                        <a:rPr lang="cs-CZ" sz="2000" baseline="0" dirty="0" smtClean="0"/>
                        <a:t> analýza – grafy</a:t>
                      </a:r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000" b="1" dirty="0" smtClean="0">
                          <a:solidFill>
                            <a:srgbClr val="FF0000"/>
                          </a:solidFill>
                        </a:rPr>
                        <a:t>11,61</a:t>
                      </a:r>
                      <a:endParaRPr lang="cs-CZ" sz="20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11,58</a:t>
                      </a:r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9,82</a:t>
                      </a:r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000" b="1" dirty="0" smtClean="0">
                          <a:solidFill>
                            <a:srgbClr val="FF0000"/>
                          </a:solidFill>
                        </a:rPr>
                        <a:t>11,49</a:t>
                      </a:r>
                      <a:endParaRPr lang="cs-CZ" sz="20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000" b="1" dirty="0" smtClean="0">
                          <a:solidFill>
                            <a:srgbClr val="FF0000"/>
                          </a:solidFill>
                        </a:rPr>
                        <a:t>11,13</a:t>
                      </a:r>
                      <a:endParaRPr lang="cs-CZ" sz="20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Fundamentální</a:t>
                      </a:r>
                      <a:r>
                        <a:rPr lang="cs-CZ" sz="2000" baseline="0" dirty="0" smtClean="0"/>
                        <a:t> analýza</a:t>
                      </a:r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10,80</a:t>
                      </a:r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11,08</a:t>
                      </a:r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000" b="1" dirty="0" smtClean="0">
                          <a:solidFill>
                            <a:srgbClr val="FF0000"/>
                          </a:solidFill>
                        </a:rPr>
                        <a:t>11,39</a:t>
                      </a:r>
                      <a:endParaRPr lang="cs-CZ" sz="20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9,34</a:t>
                      </a:r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10,65</a:t>
                      </a:r>
                      <a:endParaRPr lang="cs-CZ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Jednoduché přístupy</a:t>
                      </a:r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11,58</a:t>
                      </a:r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000" b="1" dirty="0" smtClean="0">
                          <a:solidFill>
                            <a:srgbClr val="FF0000"/>
                          </a:solidFill>
                        </a:rPr>
                        <a:t>11,60</a:t>
                      </a:r>
                      <a:endParaRPr lang="cs-CZ" sz="20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9,71</a:t>
                      </a:r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11,15</a:t>
                      </a:r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11,01</a:t>
                      </a:r>
                      <a:endParaRPr lang="cs-CZ" sz="20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ovéPole 4"/>
          <p:cNvSpPr txBox="1"/>
          <p:nvPr/>
        </p:nvSpPr>
        <p:spPr>
          <a:xfrm>
            <a:off x="405683" y="4653136"/>
            <a:ext cx="874846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/>
              <a:t>Období 1974-1994, průměrné roční výnosy. </a:t>
            </a:r>
          </a:p>
          <a:p>
            <a:r>
              <a:rPr lang="cs-CZ" b="1" dirty="0" smtClean="0"/>
              <a:t>Jednoduché přístupy</a:t>
            </a:r>
            <a:r>
              <a:rPr lang="cs-CZ" dirty="0" smtClean="0"/>
              <a:t>: všechny peníze do cizí měny, peníze do měny s nejvyšším úrokem, peníze do nejziskovější měny (úrok a kurzové zhodnocení) za minulý kvartál.</a:t>
            </a:r>
          </a:p>
          <a:p>
            <a:r>
              <a:rPr lang="cs-CZ" b="1" dirty="0" smtClean="0"/>
              <a:t>Zdroj</a:t>
            </a:r>
            <a:r>
              <a:rPr lang="cs-CZ" dirty="0" smtClean="0"/>
              <a:t>: </a:t>
            </a:r>
            <a:r>
              <a:rPr lang="cs-CZ" dirty="0" err="1" smtClean="0"/>
              <a:t>Pilbeam</a:t>
            </a:r>
            <a:r>
              <a:rPr lang="cs-CZ" dirty="0" smtClean="0"/>
              <a:t>, K. (2006). International Finance.  3rd </a:t>
            </a:r>
            <a:r>
              <a:rPr lang="cs-CZ" dirty="0" err="1" smtClean="0"/>
              <a:t>Edition</a:t>
            </a:r>
            <a:r>
              <a:rPr lang="cs-CZ" dirty="0" smtClean="0"/>
              <a:t>. Table 9.10, str. 230.</a:t>
            </a:r>
          </a:p>
          <a:p>
            <a:r>
              <a:rPr lang="cs-CZ" b="1" dirty="0" smtClean="0"/>
              <a:t>Původní zdroj</a:t>
            </a:r>
            <a:r>
              <a:rPr lang="cs-CZ" dirty="0" smtClean="0"/>
              <a:t>: </a:t>
            </a:r>
            <a:r>
              <a:rPr lang="cs-CZ" dirty="0" err="1" smtClean="0"/>
              <a:t>Pilbeam</a:t>
            </a:r>
            <a:r>
              <a:rPr lang="cs-CZ" dirty="0" smtClean="0"/>
              <a:t>, K. (1995). </a:t>
            </a:r>
            <a:r>
              <a:rPr lang="cs-CZ" dirty="0" err="1" smtClean="0"/>
              <a:t>The</a:t>
            </a:r>
            <a:r>
              <a:rPr lang="cs-CZ" dirty="0" smtClean="0"/>
              <a:t> Profitability </a:t>
            </a:r>
            <a:r>
              <a:rPr lang="cs-CZ" dirty="0" err="1" smtClean="0"/>
              <a:t>of</a:t>
            </a:r>
            <a:r>
              <a:rPr lang="cs-CZ" dirty="0" smtClean="0"/>
              <a:t> </a:t>
            </a:r>
            <a:r>
              <a:rPr lang="cs-CZ" dirty="0" err="1" smtClean="0"/>
              <a:t>Trading</a:t>
            </a:r>
            <a:r>
              <a:rPr lang="cs-CZ" dirty="0" smtClean="0"/>
              <a:t> in </a:t>
            </a:r>
            <a:r>
              <a:rPr lang="cs-CZ" dirty="0" err="1" smtClean="0"/>
              <a:t>the</a:t>
            </a:r>
            <a:r>
              <a:rPr lang="cs-CZ" dirty="0" smtClean="0"/>
              <a:t> </a:t>
            </a:r>
            <a:r>
              <a:rPr lang="cs-CZ" dirty="0" err="1" smtClean="0"/>
              <a:t>Foreign</a:t>
            </a:r>
            <a:r>
              <a:rPr lang="cs-CZ" dirty="0" smtClean="0"/>
              <a:t> Exchange Market: </a:t>
            </a:r>
            <a:r>
              <a:rPr lang="cs-CZ" dirty="0" err="1" smtClean="0"/>
              <a:t>Chartists</a:t>
            </a:r>
            <a:r>
              <a:rPr lang="cs-CZ" dirty="0" smtClean="0"/>
              <a:t>, </a:t>
            </a:r>
            <a:r>
              <a:rPr lang="cs-CZ" dirty="0" err="1" smtClean="0"/>
              <a:t>Fundamentalists</a:t>
            </a:r>
            <a:r>
              <a:rPr lang="cs-CZ" dirty="0" smtClean="0"/>
              <a:t> and </a:t>
            </a:r>
            <a:r>
              <a:rPr lang="cs-CZ" dirty="0" err="1" smtClean="0"/>
              <a:t>Simpletons</a:t>
            </a:r>
            <a:r>
              <a:rPr lang="cs-CZ" dirty="0" smtClean="0"/>
              <a:t>. Oxford </a:t>
            </a:r>
            <a:r>
              <a:rPr lang="cs-CZ" dirty="0" err="1" smtClean="0"/>
              <a:t>Economic</a:t>
            </a:r>
            <a:r>
              <a:rPr lang="cs-CZ" dirty="0" smtClean="0"/>
              <a:t> </a:t>
            </a:r>
            <a:r>
              <a:rPr lang="cs-CZ" dirty="0" err="1" smtClean="0"/>
              <a:t>Papers</a:t>
            </a:r>
            <a:r>
              <a:rPr lang="cs-CZ" dirty="0" smtClean="0"/>
              <a:t>, 47 (2), 437-52.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7062033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FA: Parita kupní síly</a:t>
            </a:r>
            <a:endParaRPr lang="cs-CZ" dirty="0"/>
          </a:p>
        </p:txBody>
      </p:sp>
      <p:graphicFrame>
        <p:nvGraphicFramePr>
          <p:cNvPr id="4" name="Objek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4676926"/>
              </p:ext>
            </p:extLst>
          </p:nvPr>
        </p:nvGraphicFramePr>
        <p:xfrm>
          <a:off x="899592" y="1844824"/>
          <a:ext cx="1152128" cy="8499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3" name="Rovnice" r:id="rId3" imgW="583947" imgH="431613" progId="Equation.3">
                  <p:embed/>
                </p:oleObj>
              </mc:Choice>
              <mc:Fallback>
                <p:oleObj name="Rovnice" r:id="rId3" imgW="583947" imgH="431613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9592" y="1844824"/>
                        <a:ext cx="1152128" cy="84993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k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0079710"/>
              </p:ext>
            </p:extLst>
          </p:nvPr>
        </p:nvGraphicFramePr>
        <p:xfrm>
          <a:off x="899592" y="3068960"/>
          <a:ext cx="4511846" cy="8172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4" name="Rovnice" r:id="rId5" imgW="2527300" imgH="457200" progId="Equation.3">
                  <p:embed/>
                </p:oleObj>
              </mc:Choice>
              <mc:Fallback>
                <p:oleObj name="Rovnice" r:id="rId5" imgW="2527300" imgH="4572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9592" y="3068960"/>
                        <a:ext cx="4511846" cy="81724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8858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TextovéPole 7"/>
          <p:cNvSpPr txBox="1"/>
          <p:nvPr/>
        </p:nvSpPr>
        <p:spPr>
          <a:xfrm>
            <a:off x="3347864" y="1988840"/>
            <a:ext cx="53285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/>
              <a:t>Zákon jediné </a:t>
            </a:r>
            <a:r>
              <a:rPr lang="cs-CZ" b="1" dirty="0" smtClean="0"/>
              <a:t>ceny</a:t>
            </a:r>
            <a:r>
              <a:rPr lang="cs-CZ" dirty="0" smtClean="0"/>
              <a:t>: </a:t>
            </a:r>
            <a:r>
              <a:rPr lang="cs-CZ" dirty="0" smtClean="0"/>
              <a:t>pokud v Česku stojí auto 1 000 000 CZK a v Německu 50 000 EUR, pak kurz CZK/EUR je 20</a:t>
            </a:r>
            <a:endParaRPr lang="cs-CZ" dirty="0"/>
          </a:p>
        </p:txBody>
      </p:sp>
      <p:sp>
        <p:nvSpPr>
          <p:cNvPr id="10" name="TextovéPole 9"/>
          <p:cNvSpPr txBox="1"/>
          <p:nvPr/>
        </p:nvSpPr>
        <p:spPr>
          <a:xfrm>
            <a:off x="5580112" y="3140968"/>
            <a:ext cx="34563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Aby platil zákon jediné ceny, </a:t>
            </a:r>
            <a:r>
              <a:rPr lang="cs-CZ" b="1" dirty="0" smtClean="0"/>
              <a:t>kurz se mění v souladu s inflačním </a:t>
            </a:r>
            <a:r>
              <a:rPr lang="cs-CZ" b="1" dirty="0" smtClean="0"/>
              <a:t>diferenciálem</a:t>
            </a:r>
            <a:r>
              <a:rPr lang="cs-CZ" dirty="0" smtClean="0"/>
              <a:t> (relativní verze PPP)</a:t>
            </a:r>
            <a:endParaRPr lang="cs-CZ" dirty="0"/>
          </a:p>
        </p:txBody>
      </p:sp>
      <p:sp>
        <p:nvSpPr>
          <p:cNvPr id="11" name="TextovéPole 10"/>
          <p:cNvSpPr txBox="1"/>
          <p:nvPr/>
        </p:nvSpPr>
        <p:spPr>
          <a:xfrm>
            <a:off x="755576" y="4314443"/>
            <a:ext cx="777686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/>
              <a:t>Užití</a:t>
            </a:r>
            <a:endParaRPr lang="cs-CZ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/>
              <a:t>Kurzy </a:t>
            </a:r>
            <a:r>
              <a:rPr lang="cs-CZ" dirty="0" smtClean="0"/>
              <a:t>měn s </a:t>
            </a:r>
            <a:r>
              <a:rPr lang="cs-CZ" dirty="0" smtClean="0"/>
              <a:t>vysokou inflací </a:t>
            </a:r>
            <a:r>
              <a:rPr lang="cs-CZ" dirty="0" smtClean="0"/>
              <a:t>budou depreciovat (což je logické, když inflace znehodnocuje měnu)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/>
              <a:t>V praxi chceme odhadnout </a:t>
            </a:r>
            <a:r>
              <a:rPr lang="cs-CZ" dirty="0" smtClean="0"/>
              <a:t>ER1 (budoucí kurz), </a:t>
            </a:r>
            <a:r>
              <a:rPr lang="cs-CZ" dirty="0" smtClean="0"/>
              <a:t>známe ER0 </a:t>
            </a:r>
            <a:r>
              <a:rPr lang="cs-CZ" dirty="0" smtClean="0"/>
              <a:t>(současný kurz) a </a:t>
            </a:r>
            <a:r>
              <a:rPr lang="cs-CZ" dirty="0" smtClean="0"/>
              <a:t>neznáme skutečnou </a:t>
            </a:r>
            <a:r>
              <a:rPr lang="cs-CZ" dirty="0" smtClean="0"/>
              <a:t>inflaci (domácí ani zahraniční, </a:t>
            </a:r>
            <a:r>
              <a:rPr lang="el-GR" dirty="0" smtClean="0"/>
              <a:t>π</a:t>
            </a:r>
            <a:r>
              <a:rPr lang="cs-CZ" dirty="0" smtClean="0"/>
              <a:t>D, </a:t>
            </a:r>
            <a:r>
              <a:rPr lang="el-GR" dirty="0" smtClean="0"/>
              <a:t>π</a:t>
            </a:r>
            <a:r>
              <a:rPr lang="cs-CZ" dirty="0" smtClean="0"/>
              <a:t>F); </a:t>
            </a:r>
            <a:r>
              <a:rPr lang="cs-CZ" dirty="0" smtClean="0"/>
              <a:t>musíme si pomoci s očekávanou inflací (průzkumy inflačního očekávání, inflační cíl ČNB, inflace z minulého období, expertní odhad, </a:t>
            </a:r>
            <a:r>
              <a:rPr lang="cs-CZ" dirty="0" smtClean="0"/>
              <a:t>apod.) 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90809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FA: Parita úrokové míry</a:t>
            </a:r>
            <a:endParaRPr lang="cs-CZ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graphicFrame>
        <p:nvGraphicFramePr>
          <p:cNvPr id="5" name="Objek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1597519"/>
              </p:ext>
            </p:extLst>
          </p:nvPr>
        </p:nvGraphicFramePr>
        <p:xfrm>
          <a:off x="444500" y="1916113"/>
          <a:ext cx="3219450" cy="788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08" name="Rovnice" r:id="rId3" imgW="1752480" imgH="431640" progId="Equation.3">
                  <p:embed/>
                </p:oleObj>
              </mc:Choice>
              <mc:Fallback>
                <p:oleObj name="Rovnice" r:id="rId3" imgW="1752480" imgH="43164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4500" y="1916113"/>
                        <a:ext cx="3219450" cy="7889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ovéPole 5"/>
          <p:cNvSpPr txBox="1"/>
          <p:nvPr/>
        </p:nvSpPr>
        <p:spPr>
          <a:xfrm>
            <a:off x="4067944" y="1844824"/>
            <a:ext cx="49685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/>
              <a:t>Ukládání ve všech měnách stejně výhodné</a:t>
            </a:r>
            <a:r>
              <a:rPr lang="cs-CZ" dirty="0" smtClean="0"/>
              <a:t>: pokud uložím do domácí, vydělám stejně, jako když nejprve konvertuji do cizí měny, uložím za cizí úrokovou míru a následně konvertuji zpět</a:t>
            </a:r>
            <a:endParaRPr lang="cs-CZ" dirty="0"/>
          </a:p>
        </p:txBody>
      </p:sp>
      <p:sp>
        <p:nvSpPr>
          <p:cNvPr id="7" name="TextovéPole 6"/>
          <p:cNvSpPr txBox="1"/>
          <p:nvPr/>
        </p:nvSpPr>
        <p:spPr>
          <a:xfrm>
            <a:off x="611560" y="3233956"/>
            <a:ext cx="547260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/>
              <a:t>Užití </a:t>
            </a:r>
            <a:r>
              <a:rPr lang="cs-CZ" b="1" dirty="0" smtClean="0"/>
              <a:t>2 </a:t>
            </a:r>
            <a:r>
              <a:rPr lang="cs-CZ" b="1" dirty="0" smtClean="0"/>
              <a:t>způsoby: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/>
              <a:t>ER1 je očekávaný kurz na konci období (který zjistím jinou analýzou, nejčastěji jde o rovnovážný kurz) a dopočítám ER0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/>
              <a:t>ER0 je dnešní kurz a dopočítám (očekávaný) </a:t>
            </a:r>
            <a:r>
              <a:rPr lang="cs-CZ" dirty="0" smtClean="0"/>
              <a:t>ER1</a:t>
            </a:r>
            <a:endParaRPr lang="cs-CZ" dirty="0"/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graphicFrame>
        <p:nvGraphicFramePr>
          <p:cNvPr id="11" name="Objek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9633586"/>
              </p:ext>
            </p:extLst>
          </p:nvPr>
        </p:nvGraphicFramePr>
        <p:xfrm>
          <a:off x="6235700" y="3254375"/>
          <a:ext cx="2717800" cy="836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09" name="Rovnice" r:id="rId5" imgW="1409400" imgH="431640" progId="Equation.3">
                  <p:embed/>
                </p:oleObj>
              </mc:Choice>
              <mc:Fallback>
                <p:oleObj name="Rovnice" r:id="rId5" imgW="1409400" imgH="43164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35700" y="3254375"/>
                        <a:ext cx="2717800" cy="8366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ovéPole 11"/>
          <p:cNvSpPr txBox="1"/>
          <p:nvPr/>
        </p:nvSpPr>
        <p:spPr>
          <a:xfrm>
            <a:off x="611560" y="5085184"/>
            <a:ext cx="81369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/>
              <a:t>Poznámky</a:t>
            </a:r>
            <a:endParaRPr lang="cs-CZ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/>
              <a:t>Výhoda</a:t>
            </a:r>
            <a:r>
              <a:rPr lang="cs-CZ" dirty="0" smtClean="0"/>
              <a:t>, že úrokové míry (na rozdíl od inflace) dopředu známé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>
                <a:solidFill>
                  <a:srgbClr val="FF0000"/>
                </a:solidFill>
              </a:rPr>
              <a:t>Známe ER0. Když v zemi vysoké IR, pak </a:t>
            </a:r>
            <a:r>
              <a:rPr lang="cs-CZ" dirty="0" smtClean="0">
                <a:solidFill>
                  <a:srgbClr val="FF0000"/>
                </a:solidFill>
              </a:rPr>
              <a:t>podle vzorce bude měna v budoucnu depreciovat</a:t>
            </a:r>
            <a:r>
              <a:rPr lang="cs-CZ" dirty="0" smtClean="0">
                <a:solidFill>
                  <a:srgbClr val="FF0000"/>
                </a:solidFill>
              </a:rPr>
              <a:t>!!! Proč</a:t>
            </a:r>
            <a:r>
              <a:rPr lang="cs-CZ" dirty="0" smtClean="0">
                <a:solidFill>
                  <a:srgbClr val="FF0000"/>
                </a:solidFill>
              </a:rPr>
              <a:t>?</a:t>
            </a:r>
            <a:endParaRPr lang="cs-CZ" dirty="0" smtClean="0">
              <a:solidFill>
                <a:srgbClr val="FF0000"/>
              </a:solidFill>
            </a:endParaRP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graphicFrame>
        <p:nvGraphicFramePr>
          <p:cNvPr id="3" name="Objek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7669726"/>
              </p:ext>
            </p:extLst>
          </p:nvPr>
        </p:nvGraphicFramePr>
        <p:xfrm>
          <a:off x="6228184" y="4149080"/>
          <a:ext cx="2717800" cy="836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10" name="Rovnice" r:id="rId7" imgW="1409400" imgH="431640" progId="Equation.3">
                  <p:embed/>
                </p:oleObj>
              </mc:Choice>
              <mc:Fallback>
                <p:oleObj name="Rovnice" r:id="rId7" imgW="1409400" imgH="431640" progId="Equation.3">
                  <p:embed/>
                  <p:pic>
                    <p:nvPicPr>
                      <p:cNvPr id="0" name="Objek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28184" y="4149080"/>
                        <a:ext cx="2717800" cy="836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847308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FA: Mezinárodní </a:t>
            </a:r>
            <a:r>
              <a:rPr lang="cs-CZ" dirty="0" err="1" smtClean="0"/>
              <a:t>Fisherův</a:t>
            </a:r>
            <a:r>
              <a:rPr lang="cs-CZ" dirty="0" smtClean="0"/>
              <a:t> efekt</a:t>
            </a:r>
            <a:endParaRPr lang="cs-CZ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graphicFrame>
        <p:nvGraphicFramePr>
          <p:cNvPr id="5" name="Objek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3214233"/>
              </p:ext>
            </p:extLst>
          </p:nvPr>
        </p:nvGraphicFramePr>
        <p:xfrm>
          <a:off x="582193" y="1481104"/>
          <a:ext cx="2935288" cy="715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38" name="Rovnice" r:id="rId3" imgW="1752480" imgH="431640" progId="Equation.3">
                  <p:embed/>
                </p:oleObj>
              </mc:Choice>
              <mc:Fallback>
                <p:oleObj name="Rovnice" r:id="rId3" imgW="1752480" imgH="43164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2193" y="1481104"/>
                        <a:ext cx="2935288" cy="7159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graphicFrame>
        <p:nvGraphicFramePr>
          <p:cNvPr id="7" name="Objek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5661082"/>
              </p:ext>
            </p:extLst>
          </p:nvPr>
        </p:nvGraphicFramePr>
        <p:xfrm>
          <a:off x="503548" y="2360871"/>
          <a:ext cx="6894512" cy="792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39" name="Rovnice" r:id="rId5" imgW="3733560" imgH="431640" progId="Equation.3">
                  <p:embed/>
                </p:oleObj>
              </mc:Choice>
              <mc:Fallback>
                <p:oleObj name="Rovnice" r:id="rId5" imgW="3733560" imgH="43164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3548" y="2360871"/>
                        <a:ext cx="6894512" cy="7921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ovéPole 7"/>
          <p:cNvSpPr txBox="1"/>
          <p:nvPr/>
        </p:nvSpPr>
        <p:spPr>
          <a:xfrm>
            <a:off x="4175448" y="1619507"/>
            <a:ext cx="4968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Vyjdeme z </a:t>
            </a:r>
            <a:r>
              <a:rPr lang="cs-CZ" b="1" dirty="0" smtClean="0"/>
              <a:t>parity úrokové míry</a:t>
            </a:r>
            <a:endParaRPr lang="cs-CZ" b="1" dirty="0"/>
          </a:p>
        </p:txBody>
      </p:sp>
      <p:sp>
        <p:nvSpPr>
          <p:cNvPr id="11" name="TextovéPole 10"/>
          <p:cNvSpPr txBox="1"/>
          <p:nvPr/>
        </p:nvSpPr>
        <p:spPr>
          <a:xfrm>
            <a:off x="647564" y="3422930"/>
            <a:ext cx="43656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Nominální IR je součinem </a:t>
            </a:r>
            <a:r>
              <a:rPr lang="cs-CZ" b="1" dirty="0" smtClean="0"/>
              <a:t>Reálné úrokové míry</a:t>
            </a:r>
            <a:r>
              <a:rPr lang="cs-CZ" dirty="0" smtClean="0"/>
              <a:t> a </a:t>
            </a:r>
            <a:r>
              <a:rPr lang="cs-CZ" b="1" dirty="0" smtClean="0"/>
              <a:t>Očekávané inflace</a:t>
            </a:r>
            <a:endParaRPr lang="cs-CZ" b="1" dirty="0"/>
          </a:p>
        </p:txBody>
      </p:sp>
      <p:cxnSp>
        <p:nvCxnSpPr>
          <p:cNvPr id="12" name="Přímá spojnice se šipkou 11"/>
          <p:cNvCxnSpPr/>
          <p:nvPr/>
        </p:nvCxnSpPr>
        <p:spPr>
          <a:xfrm>
            <a:off x="5678971" y="2892061"/>
            <a:ext cx="0" cy="53086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ovéPole 12"/>
          <p:cNvSpPr txBox="1"/>
          <p:nvPr/>
        </p:nvSpPr>
        <p:spPr>
          <a:xfrm>
            <a:off x="5570959" y="3422930"/>
            <a:ext cx="38975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Reálná IR je předpokládána v </a:t>
            </a:r>
            <a:r>
              <a:rPr lang="cs-CZ" b="1" dirty="0" smtClean="0"/>
              <a:t>obou zemích stejná</a:t>
            </a:r>
            <a:r>
              <a:rPr lang="cs-CZ" dirty="0" smtClean="0"/>
              <a:t> ( dlouhém období)</a:t>
            </a:r>
            <a:endParaRPr lang="cs-CZ" dirty="0"/>
          </a:p>
        </p:txBody>
      </p:sp>
      <p:sp>
        <p:nvSpPr>
          <p:cNvPr id="14" name="TextovéPole 13"/>
          <p:cNvSpPr txBox="1"/>
          <p:nvPr/>
        </p:nvSpPr>
        <p:spPr>
          <a:xfrm>
            <a:off x="325630" y="4297413"/>
            <a:ext cx="777686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/>
              <a:t>Užití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/>
              <a:t>Kurzy měn s vyšší očekávanou inflací budou mít tendenci depreciovat (logické)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/>
              <a:t>Podobné relativní verzi PPP, s následujícími rozdíly: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cs-CZ" dirty="0" smtClean="0"/>
              <a:t>V PPP </a:t>
            </a:r>
            <a:r>
              <a:rPr lang="cs-CZ" b="1" dirty="0" smtClean="0"/>
              <a:t>skutečná inflace</a:t>
            </a:r>
            <a:r>
              <a:rPr lang="cs-CZ" dirty="0" smtClean="0"/>
              <a:t>, tudíž rovnice by měla platit zpětně jako fakt;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cs-CZ" dirty="0" smtClean="0"/>
              <a:t>V MFE </a:t>
            </a:r>
            <a:r>
              <a:rPr lang="cs-CZ" b="1" dirty="0" smtClean="0"/>
              <a:t>očekávaná inflace</a:t>
            </a:r>
            <a:r>
              <a:rPr lang="cs-CZ" dirty="0" smtClean="0"/>
              <a:t>, tudíž zpětně (s použitím skutečné inflace namísto očekávané (dejme tomu, že lidé očekávají správně) platit nemusí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cs-CZ" dirty="0" smtClean="0"/>
              <a:t>V PPP důvod pohyb zboží a služby, u MFE důvod pohyb kapitálu přes úrokovou paritu</a:t>
            </a:r>
            <a:endParaRPr lang="cs-CZ" dirty="0"/>
          </a:p>
        </p:txBody>
      </p:sp>
      <p:sp>
        <p:nvSpPr>
          <p:cNvPr id="16" name="Obdélník 15"/>
          <p:cNvSpPr/>
          <p:nvPr/>
        </p:nvSpPr>
        <p:spPr>
          <a:xfrm>
            <a:off x="3998038" y="1696161"/>
            <a:ext cx="216024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18" name="Obdélník 17"/>
          <p:cNvSpPr/>
          <p:nvPr/>
        </p:nvSpPr>
        <p:spPr>
          <a:xfrm>
            <a:off x="431540" y="3530072"/>
            <a:ext cx="216024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19" name="Obdélník 18"/>
          <p:cNvSpPr/>
          <p:nvPr/>
        </p:nvSpPr>
        <p:spPr>
          <a:xfrm>
            <a:off x="5354935" y="3513321"/>
            <a:ext cx="216024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3</a:t>
            </a:r>
            <a:endParaRPr lang="cs-CZ" dirty="0"/>
          </a:p>
        </p:txBody>
      </p:sp>
      <p:cxnSp>
        <p:nvCxnSpPr>
          <p:cNvPr id="25" name="Přímá spojnice se šipkou 24"/>
          <p:cNvCxnSpPr>
            <a:endCxn id="11" idx="0"/>
          </p:cNvCxnSpPr>
          <p:nvPr/>
        </p:nvCxnSpPr>
        <p:spPr>
          <a:xfrm>
            <a:off x="2830382" y="2937257"/>
            <a:ext cx="1" cy="48567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391085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Příklad 1: Fundamentální analýza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lvl="0" indent="0">
              <a:buNone/>
            </a:pPr>
            <a:r>
              <a:rPr lang="cs-CZ" sz="2000" dirty="0" smtClean="0"/>
              <a:t>Pomocí </a:t>
            </a:r>
            <a:r>
              <a:rPr lang="cs-CZ" sz="2000" dirty="0" smtClean="0"/>
              <a:t>fundamentální analýzy vytvořte odhad </a:t>
            </a:r>
            <a:r>
              <a:rPr lang="cs-CZ" sz="2000" dirty="0"/>
              <a:t>kurzového vývoje </a:t>
            </a:r>
            <a:r>
              <a:rPr lang="cs-CZ" sz="2000" dirty="0" smtClean="0"/>
              <a:t>DEM/USD pro </a:t>
            </a:r>
            <a:r>
              <a:rPr lang="cs-CZ" sz="2000" dirty="0"/>
              <a:t>roky 1975-79, resp. </a:t>
            </a:r>
            <a:r>
              <a:rPr lang="cs-CZ" sz="2000" dirty="0" smtClean="0"/>
              <a:t>1980-84.  </a:t>
            </a:r>
            <a:endParaRPr lang="cs-CZ" sz="2000" dirty="0" smtClean="0"/>
          </a:p>
          <a:p>
            <a:pPr marL="0" lvl="0" indent="0">
              <a:buNone/>
            </a:pPr>
            <a:r>
              <a:rPr lang="cs-CZ" sz="2000" dirty="0" smtClean="0"/>
              <a:t>Použijte:</a:t>
            </a:r>
            <a:endParaRPr lang="cs-CZ" sz="2000" dirty="0"/>
          </a:p>
          <a:p>
            <a:pPr marL="800100" lvl="1" indent="-342900">
              <a:buFont typeface="+mj-lt"/>
              <a:buAutoNum type="arabicPeriod"/>
            </a:pPr>
            <a:r>
              <a:rPr lang="cs-CZ" sz="2000" b="1" dirty="0" smtClean="0"/>
              <a:t>Teorii platební bilance</a:t>
            </a:r>
            <a:r>
              <a:rPr lang="en-US" sz="2000" dirty="0" smtClean="0"/>
              <a:t>*</a:t>
            </a:r>
            <a:r>
              <a:rPr lang="cs-CZ" sz="2000" dirty="0" smtClean="0"/>
              <a:t>, </a:t>
            </a:r>
          </a:p>
          <a:p>
            <a:pPr marL="800100" lvl="1" indent="-342900">
              <a:buFont typeface="+mj-lt"/>
              <a:buAutoNum type="arabicPeriod"/>
            </a:pPr>
            <a:r>
              <a:rPr lang="cs-CZ" sz="2000" b="1" dirty="0"/>
              <a:t>T</a:t>
            </a:r>
            <a:r>
              <a:rPr lang="cs-CZ" sz="2000" b="1" dirty="0" smtClean="0"/>
              <a:t>eorii </a:t>
            </a:r>
            <a:r>
              <a:rPr lang="cs-CZ" sz="2000" b="1" dirty="0"/>
              <a:t>parity kupní </a:t>
            </a:r>
            <a:r>
              <a:rPr lang="cs-CZ" sz="2000" b="1" dirty="0" smtClean="0"/>
              <a:t>síly</a:t>
            </a:r>
          </a:p>
          <a:p>
            <a:pPr marL="800100" lvl="1" indent="-342900">
              <a:buFont typeface="+mj-lt"/>
              <a:buAutoNum type="arabicPeriod"/>
            </a:pPr>
            <a:r>
              <a:rPr lang="cs-CZ" sz="2000" b="1" dirty="0"/>
              <a:t>T</a:t>
            </a:r>
            <a:r>
              <a:rPr lang="cs-CZ" sz="2000" b="1" dirty="0" smtClean="0"/>
              <a:t>eorii </a:t>
            </a:r>
            <a:r>
              <a:rPr lang="cs-CZ" sz="2000" b="1" dirty="0"/>
              <a:t>nekryté úrokové </a:t>
            </a:r>
            <a:r>
              <a:rPr lang="cs-CZ" sz="2000" b="1" dirty="0" smtClean="0"/>
              <a:t>parity</a:t>
            </a:r>
            <a:endParaRPr lang="cs-CZ" sz="2000" b="1" dirty="0"/>
          </a:p>
          <a:p>
            <a:pPr marL="800100" lvl="1" indent="-342900">
              <a:buFont typeface="+mj-lt"/>
              <a:buAutoNum type="arabicPeriod"/>
            </a:pPr>
            <a:r>
              <a:rPr lang="cs-CZ" sz="2000" b="1" dirty="0" smtClean="0"/>
              <a:t>Mezinárodní </a:t>
            </a:r>
            <a:r>
              <a:rPr lang="cs-CZ" sz="2000" b="1" dirty="0" err="1" smtClean="0"/>
              <a:t>Fisherův</a:t>
            </a:r>
            <a:r>
              <a:rPr lang="cs-CZ" sz="2000" b="1" dirty="0" smtClean="0"/>
              <a:t> efekt </a:t>
            </a:r>
            <a:r>
              <a:rPr lang="cs-CZ" sz="2000" dirty="0" smtClean="0"/>
              <a:t>.</a:t>
            </a:r>
          </a:p>
          <a:p>
            <a:pPr marL="57150" indent="0">
              <a:buNone/>
            </a:pPr>
            <a:r>
              <a:rPr lang="cs-CZ" sz="2000" dirty="0" smtClean="0"/>
              <a:t>Tam, kde je to možné, se doberte číselné predikce, v ostatních případech predikujte směr pohybu kurzu.</a:t>
            </a:r>
          </a:p>
          <a:p>
            <a:pPr marL="57150" lvl="1" indent="0">
              <a:buNone/>
            </a:pPr>
            <a:r>
              <a:rPr lang="cs-CZ" sz="2000" dirty="0" smtClean="0"/>
              <a:t>Můžete rovněž syntetizovat výsledky všech analýz do jediného bodového odhadu</a:t>
            </a:r>
            <a:r>
              <a:rPr lang="en-US" sz="2000" dirty="0" smtClean="0"/>
              <a:t>*</a:t>
            </a:r>
            <a:r>
              <a:rPr lang="cs-CZ" sz="2000" dirty="0" smtClean="0"/>
              <a:t> vývoje kurzu DEM/USD. </a:t>
            </a:r>
          </a:p>
          <a:p>
            <a:pPr marL="57150" indent="0">
              <a:buNone/>
            </a:pPr>
            <a:endParaRPr lang="cs-CZ" sz="2000" dirty="0" smtClean="0"/>
          </a:p>
          <a:p>
            <a:pPr marL="57150" indent="0">
              <a:buNone/>
            </a:pPr>
            <a:r>
              <a:rPr lang="en-US" sz="2000" dirty="0" smtClean="0"/>
              <a:t>*</a:t>
            </a:r>
            <a:r>
              <a:rPr lang="cs-CZ" sz="2000" dirty="0" smtClean="0"/>
              <a:t>Výsledky se m</a:t>
            </a:r>
            <a:r>
              <a:rPr lang="en-US" sz="2000" dirty="0" err="1" smtClean="0"/>
              <a:t>ohou</a:t>
            </a:r>
            <a:r>
              <a:rPr lang="en-US" sz="2000" dirty="0" smtClean="0"/>
              <a:t> li</a:t>
            </a:r>
            <a:r>
              <a:rPr lang="cs-CZ" sz="2000" dirty="0" smtClean="0"/>
              <a:t>šit od </a:t>
            </a:r>
            <a:r>
              <a:rPr lang="cs-CZ" sz="2000" dirty="0" smtClean="0"/>
              <a:t>dále</a:t>
            </a:r>
            <a:r>
              <a:rPr lang="cs-CZ" sz="2000" dirty="0" smtClean="0"/>
              <a:t> </a:t>
            </a:r>
            <a:r>
              <a:rPr lang="cs-CZ" sz="2000" dirty="0" smtClean="0"/>
              <a:t>uvedeného řešení</a:t>
            </a:r>
            <a:endParaRPr lang="en-US" sz="2000" dirty="0" smtClean="0"/>
          </a:p>
        </p:txBody>
      </p:sp>
      <p:sp>
        <p:nvSpPr>
          <p:cNvPr id="4" name="Obdélník 3"/>
          <p:cNvSpPr/>
          <p:nvPr/>
        </p:nvSpPr>
        <p:spPr>
          <a:xfrm>
            <a:off x="6948264" y="86908"/>
            <a:ext cx="1996198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30 </a:t>
            </a:r>
            <a:r>
              <a:rPr lang="cs-CZ" dirty="0" smtClean="0"/>
              <a:t>min, rok 1975 na tabuli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70052855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142" y="1412777"/>
            <a:ext cx="8483453" cy="44532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Výsledky: období 1975-1979</a:t>
            </a:r>
            <a:endParaRPr lang="cs-CZ" dirty="0"/>
          </a:p>
        </p:txBody>
      </p:sp>
      <p:cxnSp>
        <p:nvCxnSpPr>
          <p:cNvPr id="12" name="Přímá spojnice 11"/>
          <p:cNvCxnSpPr/>
          <p:nvPr/>
        </p:nvCxnSpPr>
        <p:spPr>
          <a:xfrm flipV="1">
            <a:off x="6271068" y="2736769"/>
            <a:ext cx="504056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Přímá spojnice 16"/>
          <p:cNvCxnSpPr/>
          <p:nvPr/>
        </p:nvCxnSpPr>
        <p:spPr>
          <a:xfrm flipV="1">
            <a:off x="6308576" y="4221088"/>
            <a:ext cx="504056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Přímá spojnice 17"/>
          <p:cNvCxnSpPr/>
          <p:nvPr/>
        </p:nvCxnSpPr>
        <p:spPr>
          <a:xfrm flipV="1">
            <a:off x="5580112" y="5454870"/>
            <a:ext cx="504056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Přímá spojnice 18"/>
          <p:cNvCxnSpPr/>
          <p:nvPr/>
        </p:nvCxnSpPr>
        <p:spPr>
          <a:xfrm flipV="1">
            <a:off x="5580112" y="5670894"/>
            <a:ext cx="504056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Přímá spojnice 19"/>
          <p:cNvCxnSpPr/>
          <p:nvPr/>
        </p:nvCxnSpPr>
        <p:spPr>
          <a:xfrm flipV="1">
            <a:off x="6237529" y="5072799"/>
            <a:ext cx="504056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Přímá spojnice 20"/>
          <p:cNvCxnSpPr/>
          <p:nvPr/>
        </p:nvCxnSpPr>
        <p:spPr>
          <a:xfrm flipV="1">
            <a:off x="6237529" y="5238382"/>
            <a:ext cx="504056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Přímá spojnice 21"/>
          <p:cNvCxnSpPr/>
          <p:nvPr/>
        </p:nvCxnSpPr>
        <p:spPr>
          <a:xfrm flipV="1">
            <a:off x="8290091" y="4798837"/>
            <a:ext cx="504056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Přímá spojnice 22"/>
          <p:cNvCxnSpPr/>
          <p:nvPr/>
        </p:nvCxnSpPr>
        <p:spPr>
          <a:xfrm flipV="1">
            <a:off x="8290091" y="5072799"/>
            <a:ext cx="504056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Přímá spojnice 23"/>
          <p:cNvCxnSpPr/>
          <p:nvPr/>
        </p:nvCxnSpPr>
        <p:spPr>
          <a:xfrm flipV="1">
            <a:off x="6271068" y="4654821"/>
            <a:ext cx="504056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Přímá spojnice 24"/>
          <p:cNvCxnSpPr/>
          <p:nvPr/>
        </p:nvCxnSpPr>
        <p:spPr>
          <a:xfrm flipV="1">
            <a:off x="6308576" y="3356992"/>
            <a:ext cx="504056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Přímá spojnice 25"/>
          <p:cNvCxnSpPr/>
          <p:nvPr/>
        </p:nvCxnSpPr>
        <p:spPr>
          <a:xfrm flipV="1">
            <a:off x="8290091" y="5231076"/>
            <a:ext cx="504056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Přímá spojnice 26"/>
          <p:cNvCxnSpPr/>
          <p:nvPr/>
        </p:nvCxnSpPr>
        <p:spPr>
          <a:xfrm flipV="1">
            <a:off x="8290986" y="5445224"/>
            <a:ext cx="504056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Přímá spojnice 27"/>
          <p:cNvCxnSpPr/>
          <p:nvPr/>
        </p:nvCxnSpPr>
        <p:spPr>
          <a:xfrm flipV="1">
            <a:off x="8290091" y="5664362"/>
            <a:ext cx="504056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Přímá spojnice 28"/>
          <p:cNvCxnSpPr/>
          <p:nvPr/>
        </p:nvCxnSpPr>
        <p:spPr>
          <a:xfrm flipV="1">
            <a:off x="6271963" y="5442748"/>
            <a:ext cx="504056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Přímá spojnice 29"/>
          <p:cNvCxnSpPr/>
          <p:nvPr/>
        </p:nvCxnSpPr>
        <p:spPr>
          <a:xfrm flipV="1">
            <a:off x="6271068" y="5661886"/>
            <a:ext cx="504056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Přímá spojnice 30"/>
          <p:cNvCxnSpPr/>
          <p:nvPr/>
        </p:nvCxnSpPr>
        <p:spPr>
          <a:xfrm flipV="1">
            <a:off x="5704355" y="4816621"/>
            <a:ext cx="504056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Přímá spojnice 31"/>
          <p:cNvCxnSpPr/>
          <p:nvPr/>
        </p:nvCxnSpPr>
        <p:spPr>
          <a:xfrm flipV="1">
            <a:off x="5580112" y="5238382"/>
            <a:ext cx="504056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Přímá spojnice 32"/>
          <p:cNvCxnSpPr/>
          <p:nvPr/>
        </p:nvCxnSpPr>
        <p:spPr>
          <a:xfrm flipV="1">
            <a:off x="5580112" y="4635349"/>
            <a:ext cx="504056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ovéPole 4"/>
          <p:cNvSpPr txBox="1"/>
          <p:nvPr/>
        </p:nvSpPr>
        <p:spPr>
          <a:xfrm>
            <a:off x="412142" y="6237312"/>
            <a:ext cx="78779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Přeškrtnuto, když skutečný meziroční pohyb kurzu je opačný než předpovězeno.</a:t>
            </a:r>
            <a:endParaRPr lang="cs-CZ" dirty="0"/>
          </a:p>
        </p:txBody>
      </p:sp>
      <p:sp>
        <p:nvSpPr>
          <p:cNvPr id="35" name="Obdélník 34"/>
          <p:cNvSpPr/>
          <p:nvPr/>
        </p:nvSpPr>
        <p:spPr>
          <a:xfrm>
            <a:off x="8020770" y="-3340"/>
            <a:ext cx="1148434" cy="792088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Řešení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10064628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40928"/>
            <a:ext cx="8203056" cy="43060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Výsledky: období 1980-1984</a:t>
            </a:r>
            <a:endParaRPr lang="cs-CZ" dirty="0"/>
          </a:p>
        </p:txBody>
      </p:sp>
      <p:cxnSp>
        <p:nvCxnSpPr>
          <p:cNvPr id="9" name="Přímá spojnice 8"/>
          <p:cNvCxnSpPr/>
          <p:nvPr/>
        </p:nvCxnSpPr>
        <p:spPr>
          <a:xfrm flipV="1">
            <a:off x="6035486" y="2708920"/>
            <a:ext cx="504056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římá spojnice 9"/>
          <p:cNvCxnSpPr/>
          <p:nvPr/>
        </p:nvCxnSpPr>
        <p:spPr>
          <a:xfrm flipV="1">
            <a:off x="6754596" y="2701936"/>
            <a:ext cx="504056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Přímá spojnice 10"/>
          <p:cNvCxnSpPr/>
          <p:nvPr/>
        </p:nvCxnSpPr>
        <p:spPr>
          <a:xfrm flipV="1">
            <a:off x="8009253" y="2701936"/>
            <a:ext cx="504056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Přímá spojnice 11"/>
          <p:cNvCxnSpPr/>
          <p:nvPr/>
        </p:nvCxnSpPr>
        <p:spPr>
          <a:xfrm flipV="1">
            <a:off x="6062067" y="3362386"/>
            <a:ext cx="504056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Přímá spojnice 12"/>
          <p:cNvCxnSpPr/>
          <p:nvPr/>
        </p:nvCxnSpPr>
        <p:spPr>
          <a:xfrm flipV="1">
            <a:off x="6743212" y="3306722"/>
            <a:ext cx="504056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Přímá spojnice 13"/>
          <p:cNvCxnSpPr/>
          <p:nvPr/>
        </p:nvCxnSpPr>
        <p:spPr>
          <a:xfrm flipV="1">
            <a:off x="7328631" y="3309419"/>
            <a:ext cx="504056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Přímá spojnice 14"/>
          <p:cNvCxnSpPr/>
          <p:nvPr/>
        </p:nvCxnSpPr>
        <p:spPr>
          <a:xfrm flipV="1">
            <a:off x="7997444" y="3314032"/>
            <a:ext cx="504056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422772" y="4765889"/>
            <a:ext cx="504056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Přímá spojnice 16"/>
          <p:cNvCxnSpPr/>
          <p:nvPr/>
        </p:nvCxnSpPr>
        <p:spPr>
          <a:xfrm flipV="1">
            <a:off x="5422772" y="4942952"/>
            <a:ext cx="504056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Přímá spojnice 17"/>
          <p:cNvCxnSpPr/>
          <p:nvPr/>
        </p:nvCxnSpPr>
        <p:spPr>
          <a:xfrm flipV="1">
            <a:off x="5424450" y="5155142"/>
            <a:ext cx="504056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Přímá spojnice 18"/>
          <p:cNvCxnSpPr/>
          <p:nvPr/>
        </p:nvCxnSpPr>
        <p:spPr>
          <a:xfrm flipV="1">
            <a:off x="6081037" y="4549865"/>
            <a:ext cx="504056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Přímá spojnice 19"/>
          <p:cNvCxnSpPr/>
          <p:nvPr/>
        </p:nvCxnSpPr>
        <p:spPr>
          <a:xfrm flipV="1">
            <a:off x="7328631" y="4550410"/>
            <a:ext cx="504056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Přímá spojnice 20"/>
          <p:cNvCxnSpPr/>
          <p:nvPr/>
        </p:nvCxnSpPr>
        <p:spPr>
          <a:xfrm flipV="1">
            <a:off x="8020770" y="4534365"/>
            <a:ext cx="504056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Přímá spojnice 21"/>
          <p:cNvCxnSpPr/>
          <p:nvPr/>
        </p:nvCxnSpPr>
        <p:spPr>
          <a:xfrm flipV="1">
            <a:off x="6764274" y="4550410"/>
            <a:ext cx="504056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Přímá spojnice 22"/>
          <p:cNvCxnSpPr/>
          <p:nvPr/>
        </p:nvCxnSpPr>
        <p:spPr>
          <a:xfrm flipV="1">
            <a:off x="7291656" y="4783371"/>
            <a:ext cx="504056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Přímá spojnice 23"/>
          <p:cNvCxnSpPr/>
          <p:nvPr/>
        </p:nvCxnSpPr>
        <p:spPr>
          <a:xfrm flipV="1">
            <a:off x="7970148" y="4798936"/>
            <a:ext cx="504056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Přímá spojnice 24"/>
          <p:cNvCxnSpPr/>
          <p:nvPr/>
        </p:nvCxnSpPr>
        <p:spPr>
          <a:xfrm flipV="1">
            <a:off x="8009253" y="5165858"/>
            <a:ext cx="504056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Přímá spojnice 25"/>
          <p:cNvCxnSpPr/>
          <p:nvPr/>
        </p:nvCxnSpPr>
        <p:spPr>
          <a:xfrm flipV="1">
            <a:off x="7301335" y="5011126"/>
            <a:ext cx="504056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Přímá spojnice 26"/>
          <p:cNvCxnSpPr/>
          <p:nvPr/>
        </p:nvCxnSpPr>
        <p:spPr>
          <a:xfrm flipV="1">
            <a:off x="8020770" y="4999396"/>
            <a:ext cx="504056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Přímá spojnice 27"/>
          <p:cNvCxnSpPr/>
          <p:nvPr/>
        </p:nvCxnSpPr>
        <p:spPr>
          <a:xfrm flipV="1">
            <a:off x="5414502" y="5309874"/>
            <a:ext cx="504056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Přímá spojnice 29"/>
          <p:cNvCxnSpPr/>
          <p:nvPr/>
        </p:nvCxnSpPr>
        <p:spPr>
          <a:xfrm flipV="1">
            <a:off x="6035486" y="5165858"/>
            <a:ext cx="504056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Přímá spojnice 30"/>
          <p:cNvCxnSpPr/>
          <p:nvPr/>
        </p:nvCxnSpPr>
        <p:spPr>
          <a:xfrm flipV="1">
            <a:off x="6081037" y="5361767"/>
            <a:ext cx="504056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Přímá spojnice 31"/>
          <p:cNvCxnSpPr/>
          <p:nvPr/>
        </p:nvCxnSpPr>
        <p:spPr>
          <a:xfrm flipV="1">
            <a:off x="6743212" y="4750325"/>
            <a:ext cx="504056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Přímá spojnice 32"/>
          <p:cNvCxnSpPr/>
          <p:nvPr/>
        </p:nvCxnSpPr>
        <p:spPr>
          <a:xfrm flipV="1">
            <a:off x="6743212" y="4927388"/>
            <a:ext cx="504056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Přímá spojnice 33"/>
          <p:cNvCxnSpPr/>
          <p:nvPr/>
        </p:nvCxnSpPr>
        <p:spPr>
          <a:xfrm flipV="1">
            <a:off x="6744890" y="5139578"/>
            <a:ext cx="504056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Přímá spojnice 34"/>
          <p:cNvCxnSpPr/>
          <p:nvPr/>
        </p:nvCxnSpPr>
        <p:spPr>
          <a:xfrm flipV="1">
            <a:off x="7328631" y="5139578"/>
            <a:ext cx="504056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Přímá spojnice 35"/>
          <p:cNvCxnSpPr/>
          <p:nvPr/>
        </p:nvCxnSpPr>
        <p:spPr>
          <a:xfrm flipV="1">
            <a:off x="7338579" y="5410078"/>
            <a:ext cx="504056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Přímá spojnice 36"/>
          <p:cNvCxnSpPr/>
          <p:nvPr/>
        </p:nvCxnSpPr>
        <p:spPr>
          <a:xfrm flipV="1">
            <a:off x="8009253" y="5338070"/>
            <a:ext cx="504056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Přímá spojnice 37"/>
          <p:cNvCxnSpPr/>
          <p:nvPr/>
        </p:nvCxnSpPr>
        <p:spPr>
          <a:xfrm flipV="1">
            <a:off x="6744890" y="5356795"/>
            <a:ext cx="504056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Přímá spojnice 38"/>
          <p:cNvCxnSpPr/>
          <p:nvPr/>
        </p:nvCxnSpPr>
        <p:spPr>
          <a:xfrm flipV="1">
            <a:off x="6787600" y="5580374"/>
            <a:ext cx="504056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Obdélník 41"/>
          <p:cNvSpPr/>
          <p:nvPr/>
        </p:nvSpPr>
        <p:spPr>
          <a:xfrm>
            <a:off x="8020770" y="-3340"/>
            <a:ext cx="1148434" cy="792088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Řešení</a:t>
            </a:r>
            <a:endParaRPr lang="cs-CZ" dirty="0"/>
          </a:p>
        </p:txBody>
      </p:sp>
      <p:sp>
        <p:nvSpPr>
          <p:cNvPr id="43" name="TextovéPole 42"/>
          <p:cNvSpPr txBox="1"/>
          <p:nvPr/>
        </p:nvSpPr>
        <p:spPr>
          <a:xfrm>
            <a:off x="412142" y="6237312"/>
            <a:ext cx="78779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Přeškrtnuto, když skutečný meziroční pohyb kurzu je opačný než předpovězeno.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056104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Příklad 1 - řešení</a:t>
            </a:r>
            <a:endParaRPr lang="cs-CZ" dirty="0"/>
          </a:p>
        </p:txBody>
      </p:sp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7138039"/>
              </p:ext>
            </p:extLst>
          </p:nvPr>
        </p:nvGraphicFramePr>
        <p:xfrm>
          <a:off x="395536" y="1628800"/>
          <a:ext cx="8316414" cy="4145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86069"/>
                <a:gridCol w="1386069"/>
                <a:gridCol w="1386069"/>
                <a:gridCol w="1386069"/>
                <a:gridCol w="1386069"/>
                <a:gridCol w="1386069"/>
              </a:tblGrid>
              <a:tr h="370840">
                <a:tc>
                  <a:txBody>
                    <a:bodyPr/>
                    <a:lstStyle/>
                    <a:p>
                      <a:r>
                        <a:rPr lang="cs-CZ" dirty="0" smtClean="0"/>
                        <a:t>Kotace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V</a:t>
                      </a:r>
                      <a:r>
                        <a:rPr lang="cs-CZ" baseline="0" dirty="0" smtClean="0"/>
                        <a:t> pozici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Definice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Přímá/Nepřímá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Definice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Evropská/Americká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0,0345</a:t>
                      </a:r>
                      <a:r>
                        <a:rPr lang="cs-CZ" sz="2000" baseline="0" dirty="0" smtClean="0"/>
                        <a:t> EUR/CZK</a:t>
                      </a:r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Česká</a:t>
                      </a:r>
                      <a:r>
                        <a:rPr lang="cs-CZ" sz="2000" baseline="0" dirty="0" smtClean="0"/>
                        <a:t> firma</a:t>
                      </a:r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Cizí/ 1 Domácí</a:t>
                      </a:r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Nepřímá</a:t>
                      </a:r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000" dirty="0" err="1" smtClean="0"/>
                        <a:t>Vehicle</a:t>
                      </a:r>
                      <a:r>
                        <a:rPr lang="cs-CZ" sz="2000" dirty="0" smtClean="0"/>
                        <a:t>/1</a:t>
                      </a:r>
                      <a:r>
                        <a:rPr lang="cs-CZ" sz="2000" baseline="0" dirty="0" smtClean="0"/>
                        <a:t> Lokální</a:t>
                      </a:r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Americká</a:t>
                      </a:r>
                      <a:endParaRPr lang="cs-CZ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1,3212</a:t>
                      </a:r>
                      <a:r>
                        <a:rPr lang="cs-CZ" sz="2000" baseline="0" dirty="0" smtClean="0"/>
                        <a:t> USD/EUR</a:t>
                      </a:r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Český</a:t>
                      </a:r>
                      <a:r>
                        <a:rPr lang="cs-CZ" sz="2000" baseline="0" dirty="0" smtClean="0"/>
                        <a:t> dealer</a:t>
                      </a:r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Cizí/ 1 Cizí</a:t>
                      </a:r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Ani jedno</a:t>
                      </a:r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000" dirty="0" err="1" smtClean="0"/>
                        <a:t>Vehicle</a:t>
                      </a:r>
                      <a:r>
                        <a:rPr lang="cs-CZ" sz="2000" dirty="0" smtClean="0"/>
                        <a:t>/1 Lokální</a:t>
                      </a:r>
                      <a:r>
                        <a:rPr lang="cs-CZ" sz="2000" baseline="0" dirty="0" smtClean="0"/>
                        <a:t> </a:t>
                      </a:r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Americká</a:t>
                      </a:r>
                      <a:endParaRPr lang="cs-CZ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28,236 CZK/USD</a:t>
                      </a:r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Americký dealer</a:t>
                      </a:r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Cizí/ 1 Domácí</a:t>
                      </a:r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Nepřímá</a:t>
                      </a:r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Lokální/1</a:t>
                      </a:r>
                      <a:r>
                        <a:rPr lang="cs-CZ" sz="2000" baseline="0" dirty="0" smtClean="0"/>
                        <a:t> Lokální</a:t>
                      </a:r>
                      <a:r>
                        <a:rPr lang="en-US" sz="2000" baseline="0" dirty="0" smtClean="0"/>
                        <a:t>*</a:t>
                      </a:r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Křížový kurz</a:t>
                      </a:r>
                      <a:endParaRPr lang="cs-CZ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1,3245 CHF/GBP</a:t>
                      </a:r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Český</a:t>
                      </a:r>
                      <a:r>
                        <a:rPr lang="cs-CZ" sz="2000" baseline="0" dirty="0" smtClean="0"/>
                        <a:t> dealer</a:t>
                      </a:r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Cizí/</a:t>
                      </a:r>
                      <a:r>
                        <a:rPr lang="cs-CZ" sz="2000" baseline="0" dirty="0" smtClean="0"/>
                        <a:t> 1 Domácí</a:t>
                      </a:r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Ani</a:t>
                      </a:r>
                      <a:r>
                        <a:rPr lang="cs-CZ" sz="2000" baseline="0" dirty="0" smtClean="0"/>
                        <a:t> jedno</a:t>
                      </a:r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Lokální/ 1 lokální</a:t>
                      </a:r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Křížový</a:t>
                      </a:r>
                      <a:r>
                        <a:rPr lang="cs-CZ" sz="2000" baseline="0" dirty="0" smtClean="0"/>
                        <a:t> kurz</a:t>
                      </a:r>
                      <a:endParaRPr lang="cs-CZ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1,3178 CHF/USD</a:t>
                      </a:r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Švýcarský dealer</a:t>
                      </a:r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Domácí/1</a:t>
                      </a:r>
                      <a:r>
                        <a:rPr lang="cs-CZ" sz="2000" baseline="0" dirty="0" smtClean="0"/>
                        <a:t> Cizí</a:t>
                      </a:r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Přímá</a:t>
                      </a:r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Lokální/1 </a:t>
                      </a:r>
                      <a:r>
                        <a:rPr lang="cs-CZ" sz="2000" dirty="0" err="1" smtClean="0"/>
                        <a:t>vehicle</a:t>
                      </a:r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Evropská</a:t>
                      </a:r>
                      <a:endParaRPr lang="cs-CZ" sz="20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Obdélník 4"/>
          <p:cNvSpPr/>
          <p:nvPr/>
        </p:nvSpPr>
        <p:spPr>
          <a:xfrm>
            <a:off x="7668344" y="188640"/>
            <a:ext cx="1475656" cy="792088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Řešení</a:t>
            </a:r>
            <a:endParaRPr lang="cs-CZ" dirty="0"/>
          </a:p>
        </p:txBody>
      </p:sp>
      <p:sp>
        <p:nvSpPr>
          <p:cNvPr id="3" name="TextovéPole 2"/>
          <p:cNvSpPr txBox="1"/>
          <p:nvPr/>
        </p:nvSpPr>
        <p:spPr>
          <a:xfrm>
            <a:off x="395536" y="5879597"/>
            <a:ext cx="90730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* Pro </a:t>
            </a:r>
            <a:r>
              <a:rPr lang="cs-CZ" dirty="0" smtClean="0"/>
              <a:t>CZK je </a:t>
            </a:r>
            <a:r>
              <a:rPr lang="cs-CZ" dirty="0" err="1" smtClean="0"/>
              <a:t>vehicle</a:t>
            </a:r>
            <a:r>
              <a:rPr lang="cs-CZ" dirty="0" smtClean="0"/>
              <a:t> </a:t>
            </a:r>
            <a:r>
              <a:rPr lang="cs-CZ" dirty="0" err="1" smtClean="0"/>
              <a:t>currency</a:t>
            </a:r>
            <a:r>
              <a:rPr lang="cs-CZ" dirty="0" smtClean="0"/>
              <a:t> EUR, přestože USD má s CZK větší objem obchodů. Souvisí s rozhodnutím ČNB sledovat kurz koruny primárně vůči EUR, na což reagují finanční trhy. 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09204863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cs-CZ" sz="3200" dirty="0" smtClean="0"/>
              <a:t>1975-1979: prognózy trefují alespoň směr pohybu, 1980-1984: prognózy zcela selhávají</a:t>
            </a:r>
            <a:endParaRPr lang="cs-CZ" sz="3200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idx="1"/>
          </p:nvPr>
        </p:nvSpPr>
        <p:spPr>
          <a:xfrm>
            <a:off x="426384" y="1147857"/>
            <a:ext cx="4040188" cy="639762"/>
          </a:xfrm>
        </p:spPr>
        <p:txBody>
          <a:bodyPr>
            <a:normAutofit fontScale="92500"/>
          </a:bodyPr>
          <a:lstStyle/>
          <a:p>
            <a:r>
              <a:rPr lang="cs-CZ" dirty="0" smtClean="0"/>
              <a:t>Období 1975-1979 (DEM/USD)</a:t>
            </a:r>
            <a:endParaRPr lang="cs-CZ" dirty="0"/>
          </a:p>
        </p:txBody>
      </p:sp>
      <p:sp>
        <p:nvSpPr>
          <p:cNvPr id="7" name="Zástupný symbol pro text 6"/>
          <p:cNvSpPr>
            <a:spLocks noGrp="1"/>
          </p:cNvSpPr>
          <p:nvPr>
            <p:ph type="body" sz="quarter" idx="3"/>
          </p:nvPr>
        </p:nvSpPr>
        <p:spPr>
          <a:xfrm>
            <a:off x="4614209" y="1147857"/>
            <a:ext cx="4041775" cy="639762"/>
          </a:xfrm>
        </p:spPr>
        <p:txBody>
          <a:bodyPr>
            <a:normAutofit fontScale="92500"/>
          </a:bodyPr>
          <a:lstStyle/>
          <a:p>
            <a:r>
              <a:rPr lang="cs-CZ" dirty="0" smtClean="0"/>
              <a:t>Období 1980-1984 (DEM/USD)</a:t>
            </a:r>
            <a:endParaRPr lang="cs-CZ" dirty="0"/>
          </a:p>
        </p:txBody>
      </p:sp>
      <p:sp>
        <p:nvSpPr>
          <p:cNvPr id="11" name="Obdélník 10"/>
          <p:cNvSpPr/>
          <p:nvPr/>
        </p:nvSpPr>
        <p:spPr>
          <a:xfrm>
            <a:off x="76688" y="5824412"/>
            <a:ext cx="82089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cs-CZ" sz="1600" b="1" dirty="0" smtClean="0"/>
              <a:t>Důvod </a:t>
            </a:r>
            <a:r>
              <a:rPr lang="cs-CZ" sz="1600" dirty="0" smtClean="0"/>
              <a:t>: v USA vysoká inflace a nízké reálné sazby. Po roce 1980 v USA snížení inflace skrze silnou monetární restrikci ; tj. méně dolarů k dispozici a vysoké reálné sazby na USD</a:t>
            </a:r>
            <a:endParaRPr lang="cs-CZ" sz="1600" dirty="0"/>
          </a:p>
        </p:txBody>
      </p:sp>
      <p:graphicFrame>
        <p:nvGraphicFramePr>
          <p:cNvPr id="13" name="Zástupný symbol pro obsah 12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090084608"/>
              </p:ext>
            </p:extLst>
          </p:nvPr>
        </p:nvGraphicFramePr>
        <p:xfrm>
          <a:off x="395536" y="1890577"/>
          <a:ext cx="4906888" cy="3951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4" name="Zástupný symbol pro obsah 13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11924396"/>
              </p:ext>
            </p:extLst>
          </p:nvPr>
        </p:nvGraphicFramePr>
        <p:xfrm>
          <a:off x="5220072" y="1873124"/>
          <a:ext cx="2952328" cy="3951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10125491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Proč teorie selhávají?</a:t>
            </a:r>
            <a:endParaRPr lang="cs-CZ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r>
              <a:rPr lang="cs-CZ" dirty="0" smtClean="0"/>
              <a:t>Parita kupní </a:t>
            </a:r>
            <a:r>
              <a:rPr lang="cs-CZ" dirty="0" smtClean="0"/>
              <a:t>síly (relativní verze)</a:t>
            </a:r>
            <a:endParaRPr lang="cs-CZ" dirty="0"/>
          </a:p>
        </p:txBody>
      </p:sp>
      <p:sp>
        <p:nvSpPr>
          <p:cNvPr id="6" name="Zástupný symbol pro obsah 5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cs-CZ" sz="1900" b="1" dirty="0" smtClean="0">
                <a:solidFill>
                  <a:srgbClr val="FF0000"/>
                </a:solidFill>
              </a:rPr>
              <a:t>Zboží málo významné</a:t>
            </a:r>
          </a:p>
          <a:p>
            <a:pPr lvl="1"/>
            <a:r>
              <a:rPr lang="cs-CZ" sz="1600" dirty="0" smtClean="0"/>
              <a:t>Denní HDP ČR 11 </a:t>
            </a:r>
            <a:r>
              <a:rPr lang="cs-CZ" sz="1600" dirty="0" err="1" smtClean="0"/>
              <a:t>mld</a:t>
            </a:r>
            <a:r>
              <a:rPr lang="cs-CZ" sz="1600" dirty="0"/>
              <a:t> </a:t>
            </a:r>
            <a:r>
              <a:rPr lang="cs-CZ" sz="1600" dirty="0" smtClean="0"/>
              <a:t>CZK</a:t>
            </a:r>
          </a:p>
          <a:p>
            <a:pPr lvl="1"/>
            <a:r>
              <a:rPr lang="cs-CZ" sz="1600" dirty="0" smtClean="0"/>
              <a:t>Denní objem spotových obchodů s CZK: 165 </a:t>
            </a:r>
            <a:r>
              <a:rPr lang="cs-CZ" sz="1600" dirty="0" err="1" smtClean="0"/>
              <a:t>mld</a:t>
            </a:r>
            <a:r>
              <a:rPr lang="cs-CZ" sz="1600" dirty="0" smtClean="0"/>
              <a:t> CZK)</a:t>
            </a:r>
          </a:p>
          <a:p>
            <a:r>
              <a:rPr lang="cs-CZ" sz="1900" b="1" dirty="0" smtClean="0">
                <a:solidFill>
                  <a:srgbClr val="FF0000"/>
                </a:solidFill>
              </a:rPr>
              <a:t>Proměnlivé bariéry obchodu a neobchodovatelné statky </a:t>
            </a:r>
          </a:p>
          <a:p>
            <a:pPr lvl="1"/>
            <a:r>
              <a:rPr lang="cs-CZ" sz="1600" dirty="0" smtClean="0"/>
              <a:t>Např. </a:t>
            </a:r>
            <a:r>
              <a:rPr lang="cs-CZ" sz="1600" dirty="0" err="1" smtClean="0"/>
              <a:t>Nike</a:t>
            </a:r>
            <a:r>
              <a:rPr lang="cs-CZ" sz="1600" dirty="0" smtClean="0"/>
              <a:t> tričko v NY a v Praze</a:t>
            </a:r>
          </a:p>
          <a:p>
            <a:pPr lvl="1"/>
            <a:r>
              <a:rPr lang="cs-CZ" sz="1600" dirty="0" err="1" smtClean="0"/>
              <a:t>Balassa-Samuelson</a:t>
            </a:r>
            <a:r>
              <a:rPr lang="cs-CZ" sz="1600" dirty="0" smtClean="0"/>
              <a:t> </a:t>
            </a:r>
          </a:p>
          <a:p>
            <a:r>
              <a:rPr lang="cs-CZ" sz="1900" b="1" dirty="0" smtClean="0">
                <a:solidFill>
                  <a:srgbClr val="FF0000"/>
                </a:solidFill>
              </a:rPr>
              <a:t>Statistické problémy</a:t>
            </a:r>
          </a:p>
          <a:p>
            <a:pPr lvl="1"/>
            <a:r>
              <a:rPr lang="cs-CZ" sz="1600" dirty="0" smtClean="0"/>
              <a:t>Měření inflace,</a:t>
            </a:r>
          </a:p>
          <a:p>
            <a:pPr lvl="1"/>
            <a:r>
              <a:rPr lang="cs-CZ" sz="1600" dirty="0" smtClean="0"/>
              <a:t>Užívání košů</a:t>
            </a:r>
          </a:p>
          <a:p>
            <a:r>
              <a:rPr lang="cs-CZ" sz="1900" b="1" dirty="0" smtClean="0">
                <a:solidFill>
                  <a:srgbClr val="FF0000"/>
                </a:solidFill>
              </a:rPr>
              <a:t>Element očekávání </a:t>
            </a:r>
            <a:r>
              <a:rPr lang="cs-CZ" sz="1600" dirty="0" smtClean="0"/>
              <a:t>(pouze při ex-ante prognóze)</a:t>
            </a:r>
            <a:endParaRPr lang="cs-CZ" sz="1600" dirty="0"/>
          </a:p>
          <a:p>
            <a:pPr lvl="1"/>
            <a:endParaRPr lang="cs-CZ" sz="1600" dirty="0"/>
          </a:p>
        </p:txBody>
      </p:sp>
      <p:sp>
        <p:nvSpPr>
          <p:cNvPr id="7" name="Zástupný symbol pro text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cs-CZ" dirty="0" smtClean="0"/>
              <a:t>Úroková parita</a:t>
            </a:r>
            <a:endParaRPr lang="cs-CZ" dirty="0"/>
          </a:p>
        </p:txBody>
      </p:sp>
      <p:sp>
        <p:nvSpPr>
          <p:cNvPr id="8" name="Zástupný symbol pro obsah 7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77500" lnSpcReduction="20000"/>
          </a:bodyPr>
          <a:lstStyle/>
          <a:p>
            <a:r>
              <a:rPr lang="cs-CZ" b="1" dirty="0" smtClean="0">
                <a:solidFill>
                  <a:srgbClr val="FF0000"/>
                </a:solidFill>
              </a:rPr>
              <a:t>Rizikové prémie</a:t>
            </a:r>
          </a:p>
          <a:p>
            <a:pPr lvl="1"/>
            <a:r>
              <a:rPr lang="cs-CZ" dirty="0" smtClean="0"/>
              <a:t>např. riziko bankrotu emitenta</a:t>
            </a:r>
          </a:p>
          <a:p>
            <a:r>
              <a:rPr lang="cs-CZ" b="1" dirty="0" smtClean="0">
                <a:solidFill>
                  <a:srgbClr val="FF0000"/>
                </a:solidFill>
              </a:rPr>
              <a:t>Element očekávání</a:t>
            </a:r>
          </a:p>
          <a:p>
            <a:pPr lvl="1"/>
            <a:r>
              <a:rPr lang="cs-CZ" dirty="0" smtClean="0"/>
              <a:t>dnešní kurz dán očekáváním kurzu za rok, a to očekávání se může lišit od reality (a navíc za něj chci prémii)</a:t>
            </a:r>
          </a:p>
          <a:p>
            <a:r>
              <a:rPr lang="cs-CZ" b="1" dirty="0" smtClean="0">
                <a:solidFill>
                  <a:srgbClr val="FF0000"/>
                </a:solidFill>
              </a:rPr>
              <a:t>Známý výnos pouze u zlomku investic</a:t>
            </a:r>
          </a:p>
          <a:p>
            <a:pPr lvl="1"/>
            <a:r>
              <a:rPr lang="cs-CZ" dirty="0" smtClean="0"/>
              <a:t>Existují další aktiva (např. akcie, dluhopisy), jejich výnos předem neznámý!</a:t>
            </a:r>
          </a:p>
          <a:p>
            <a:r>
              <a:rPr lang="cs-CZ" b="1" dirty="0" smtClean="0">
                <a:solidFill>
                  <a:srgbClr val="FF0000"/>
                </a:solidFill>
              </a:rPr>
              <a:t>Co je úroková míra?</a:t>
            </a:r>
          </a:p>
          <a:p>
            <a:pPr lvl="1"/>
            <a:r>
              <a:rPr lang="cs-CZ" dirty="0" smtClean="0"/>
              <a:t>Avizovaná IR nepokrývá všechny obchody</a:t>
            </a:r>
          </a:p>
          <a:p>
            <a:r>
              <a:rPr lang="cs-CZ" b="1" dirty="0" smtClean="0">
                <a:solidFill>
                  <a:srgbClr val="FF0000"/>
                </a:solidFill>
              </a:rPr>
              <a:t>Transakční náklady </a:t>
            </a:r>
          </a:p>
          <a:p>
            <a:pPr lvl="1"/>
            <a:r>
              <a:rPr lang="cs-CZ" dirty="0" smtClean="0"/>
              <a:t>Existuje </a:t>
            </a:r>
            <a:r>
              <a:rPr lang="cs-CZ" dirty="0" err="1" smtClean="0"/>
              <a:t>bid</a:t>
            </a:r>
            <a:r>
              <a:rPr lang="cs-CZ" dirty="0" smtClean="0"/>
              <a:t>/</a:t>
            </a:r>
            <a:r>
              <a:rPr lang="cs-CZ" dirty="0" err="1" smtClean="0"/>
              <a:t>ask</a:t>
            </a:r>
            <a:r>
              <a:rPr lang="cs-CZ" dirty="0"/>
              <a:t> </a:t>
            </a:r>
            <a:r>
              <a:rPr lang="cs-CZ" dirty="0" smtClean="0"/>
              <a:t>a </a:t>
            </a:r>
            <a:r>
              <a:rPr lang="cs-CZ" dirty="0" err="1" smtClean="0"/>
              <a:t>borrowing</a:t>
            </a:r>
            <a:r>
              <a:rPr lang="cs-CZ" dirty="0" smtClean="0"/>
              <a:t> </a:t>
            </a:r>
            <a:r>
              <a:rPr lang="cs-CZ" dirty="0" err="1" smtClean="0"/>
              <a:t>spread</a:t>
            </a:r>
            <a:endParaRPr lang="cs-CZ" dirty="0" smtClean="0"/>
          </a:p>
        </p:txBody>
      </p:sp>
    </p:spTree>
    <p:extLst>
      <p:ext uri="{BB962C8B-B14F-4D97-AF65-F5344CB8AC3E}">
        <p14:creationId xmlns:p14="http://schemas.microsoft.com/office/powerpoint/2010/main" val="89570144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Empirické závěry o paritě kupní síly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endParaRPr lang="cs-CZ" sz="2400" dirty="0" smtClean="0"/>
          </a:p>
          <a:p>
            <a:pPr lvl="0"/>
            <a:r>
              <a:rPr lang="cs-CZ" sz="2400" b="1" dirty="0" err="1" smtClean="0"/>
              <a:t>Half-life</a:t>
            </a:r>
            <a:r>
              <a:rPr lang="cs-CZ" sz="2400" dirty="0" smtClean="0"/>
              <a:t> (čas nutný k poloviční redukci počáteční výchylky od hodnoty předpovězené paritou kupní síly) kolem </a:t>
            </a:r>
            <a:r>
              <a:rPr lang="cs-CZ" sz="2400" dirty="0"/>
              <a:t>3-5let</a:t>
            </a:r>
          </a:p>
          <a:p>
            <a:pPr lvl="0"/>
            <a:r>
              <a:rPr lang="cs-CZ" sz="2400" dirty="0"/>
              <a:t>U „lepších</a:t>
            </a:r>
            <a:r>
              <a:rPr lang="cs-CZ" sz="2400" dirty="0" smtClean="0"/>
              <a:t>“, </a:t>
            </a:r>
            <a:r>
              <a:rPr lang="cs-CZ" sz="2400" b="1" dirty="0"/>
              <a:t>užších indexů </a:t>
            </a:r>
            <a:r>
              <a:rPr lang="cs-CZ" sz="2400" dirty="0"/>
              <a:t>(</a:t>
            </a:r>
            <a:r>
              <a:rPr lang="cs-CZ" sz="2400" dirty="0" smtClean="0"/>
              <a:t>Wholesale </a:t>
            </a:r>
            <a:r>
              <a:rPr lang="cs-CZ" sz="2400" dirty="0" err="1" smtClean="0"/>
              <a:t>Price</a:t>
            </a:r>
            <a:r>
              <a:rPr lang="cs-CZ" sz="2400" dirty="0" smtClean="0"/>
              <a:t> Index</a:t>
            </a:r>
            <a:r>
              <a:rPr lang="cs-CZ" sz="2400" dirty="0"/>
              <a:t>, </a:t>
            </a:r>
            <a:r>
              <a:rPr lang="cs-CZ" sz="2400" dirty="0" smtClean="0"/>
              <a:t>apod.) je prognóza </a:t>
            </a:r>
            <a:r>
              <a:rPr lang="cs-CZ" sz="2400" dirty="0"/>
              <a:t>výrazně lepší – </a:t>
            </a:r>
            <a:r>
              <a:rPr lang="cs-CZ" sz="2400" dirty="0" err="1" smtClean="0"/>
              <a:t>half-life</a:t>
            </a:r>
            <a:r>
              <a:rPr lang="cs-CZ" sz="2400" dirty="0" smtClean="0"/>
              <a:t> 1-2 </a:t>
            </a:r>
            <a:r>
              <a:rPr lang="cs-CZ" sz="2400" dirty="0"/>
              <a:t>roky</a:t>
            </a:r>
          </a:p>
          <a:p>
            <a:pPr lvl="0"/>
            <a:r>
              <a:rPr lang="cs-CZ" sz="2400" dirty="0"/>
              <a:t>Funguje dobře pro </a:t>
            </a:r>
            <a:r>
              <a:rPr lang="cs-CZ" sz="2400" b="1" dirty="0"/>
              <a:t>geograficky blízké země</a:t>
            </a:r>
          </a:p>
          <a:p>
            <a:pPr lvl="0"/>
            <a:r>
              <a:rPr lang="cs-CZ" sz="2400" dirty="0"/>
              <a:t>V </a:t>
            </a:r>
            <a:r>
              <a:rPr lang="cs-CZ" sz="2400" b="1" dirty="0"/>
              <a:t>dlouhém období </a:t>
            </a:r>
            <a:r>
              <a:rPr lang="cs-CZ" sz="2400" dirty="0"/>
              <a:t>a pro </a:t>
            </a:r>
            <a:r>
              <a:rPr lang="cs-CZ" sz="2400" b="1" dirty="0"/>
              <a:t>inflační země </a:t>
            </a:r>
            <a:r>
              <a:rPr lang="cs-CZ" sz="2400" dirty="0"/>
              <a:t>to platí </a:t>
            </a:r>
            <a:r>
              <a:rPr lang="cs-CZ" sz="2400" dirty="0" smtClean="0"/>
              <a:t>lépe</a:t>
            </a:r>
          </a:p>
          <a:p>
            <a:pPr lvl="0"/>
            <a:endParaRPr lang="cs-CZ" sz="2400" dirty="0"/>
          </a:p>
          <a:p>
            <a:pPr lvl="0"/>
            <a:endParaRPr lang="cs-CZ" sz="2400" dirty="0" smtClean="0"/>
          </a:p>
          <a:p>
            <a:pPr lvl="0"/>
            <a:r>
              <a:rPr lang="cs-CZ" sz="2400" dirty="0" smtClean="0"/>
              <a:t>Rozšíření: Kapitolka z </a:t>
            </a:r>
            <a:r>
              <a:rPr lang="cs-CZ" sz="2400" dirty="0" err="1" smtClean="0"/>
              <a:t>Pilbeama</a:t>
            </a:r>
            <a:r>
              <a:rPr lang="cs-CZ" sz="2400" dirty="0" smtClean="0"/>
              <a:t>, na dokumentovém serveru</a:t>
            </a:r>
            <a:endParaRPr lang="cs-CZ" sz="2400" dirty="0"/>
          </a:p>
        </p:txBody>
      </p:sp>
      <p:sp>
        <p:nvSpPr>
          <p:cNvPr id="7" name="Obdélník 6"/>
          <p:cNvSpPr/>
          <p:nvPr/>
        </p:nvSpPr>
        <p:spPr>
          <a:xfrm>
            <a:off x="7036260" y="0"/>
            <a:ext cx="2088232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Bude-li čas, ukázat grafy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01384368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Příklad 2: Technická analýza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400" dirty="0"/>
              <a:t>Analyzujte vývoj kurzu CZK/EUR ze dne 16. března 2004 pomocí </a:t>
            </a:r>
            <a:r>
              <a:rPr lang="cs-CZ" sz="2400" dirty="0" smtClean="0"/>
              <a:t>následujících nástrojů </a:t>
            </a:r>
            <a:r>
              <a:rPr lang="cs-CZ" sz="2400" dirty="0"/>
              <a:t>technické </a:t>
            </a:r>
            <a:r>
              <a:rPr lang="cs-CZ" sz="2400" dirty="0" smtClean="0"/>
              <a:t>analýzy:</a:t>
            </a:r>
          </a:p>
          <a:p>
            <a:pPr lvl="1"/>
            <a:r>
              <a:rPr lang="cs-CZ" sz="2000" b="1" dirty="0" smtClean="0"/>
              <a:t>30-minutový </a:t>
            </a:r>
            <a:r>
              <a:rPr lang="cs-CZ" sz="2000" b="1" dirty="0"/>
              <a:t>klouzavý průměr</a:t>
            </a:r>
            <a:r>
              <a:rPr lang="cs-CZ" sz="2000" dirty="0"/>
              <a:t>, </a:t>
            </a:r>
            <a:endParaRPr lang="cs-CZ" sz="2000" dirty="0" smtClean="0"/>
          </a:p>
          <a:p>
            <a:pPr lvl="1"/>
            <a:r>
              <a:rPr lang="cs-CZ" sz="2000" b="1" dirty="0" smtClean="0"/>
              <a:t>10 </a:t>
            </a:r>
            <a:r>
              <a:rPr lang="cs-CZ" sz="2000" b="1" dirty="0"/>
              <a:t>a 30-minutový klouzavý </a:t>
            </a:r>
            <a:r>
              <a:rPr lang="cs-CZ" sz="2000" b="1" dirty="0" smtClean="0"/>
              <a:t>průměr,</a:t>
            </a:r>
            <a:endParaRPr lang="cs-CZ" sz="2000" b="1" dirty="0" smtClean="0"/>
          </a:p>
          <a:p>
            <a:pPr lvl="1"/>
            <a:r>
              <a:rPr lang="cs-CZ" sz="2000" b="1" dirty="0" err="1" smtClean="0"/>
              <a:t>Bollingerovo</a:t>
            </a:r>
            <a:r>
              <a:rPr lang="cs-CZ" sz="2000" b="1" dirty="0" smtClean="0"/>
              <a:t> pásmo, </a:t>
            </a:r>
            <a:endParaRPr lang="cs-CZ" sz="2000" b="1" dirty="0" smtClean="0"/>
          </a:p>
          <a:p>
            <a:pPr lvl="1"/>
            <a:r>
              <a:rPr lang="cs-CZ" sz="2000" b="1" dirty="0" err="1" smtClean="0"/>
              <a:t>Momentum</a:t>
            </a:r>
            <a:r>
              <a:rPr lang="cs-CZ" sz="2000" dirty="0" smtClean="0"/>
              <a:t>. </a:t>
            </a:r>
            <a:endParaRPr lang="cs-CZ" sz="2000" dirty="0"/>
          </a:p>
          <a:p>
            <a:r>
              <a:rPr lang="cs-CZ" sz="2400" dirty="0" smtClean="0"/>
              <a:t>Identifikujte </a:t>
            </a:r>
            <a:r>
              <a:rPr lang="cs-CZ" sz="2400" dirty="0"/>
              <a:t>jednotlivé okamžiky, kdy metody technické analýzy indikují změnu trendu devizového </a:t>
            </a:r>
            <a:r>
              <a:rPr lang="cs-CZ" sz="2400" dirty="0" smtClean="0"/>
              <a:t>kurzu.</a:t>
            </a:r>
            <a:endParaRPr lang="cs-CZ" sz="2400" dirty="0"/>
          </a:p>
          <a:p>
            <a:pPr lvl="1"/>
            <a:r>
              <a:rPr lang="cs-CZ" sz="2000" dirty="0" smtClean="0"/>
              <a:t>Definujte</a:t>
            </a:r>
            <a:r>
              <a:rPr lang="cs-CZ" sz="2000" dirty="0"/>
              <a:t>, zda se jedná </a:t>
            </a:r>
            <a:r>
              <a:rPr lang="cs-CZ" sz="2000" b="1" dirty="0"/>
              <a:t>o pokyn k nákupu či prodeji </a:t>
            </a:r>
            <a:r>
              <a:rPr lang="cs-CZ" sz="2000" dirty="0"/>
              <a:t>EUR</a:t>
            </a:r>
          </a:p>
          <a:p>
            <a:pPr lvl="1"/>
            <a:r>
              <a:rPr lang="cs-CZ" sz="2000" dirty="0"/>
              <a:t>O</a:t>
            </a:r>
            <a:r>
              <a:rPr lang="cs-CZ" sz="2000" dirty="0" smtClean="0"/>
              <a:t>dlište</a:t>
            </a:r>
            <a:r>
              <a:rPr lang="cs-CZ" sz="2000" dirty="0"/>
              <a:t>, které z </a:t>
            </a:r>
            <a:r>
              <a:rPr lang="cs-CZ" sz="2000" dirty="0" smtClean="0"/>
              <a:t>těchto </a:t>
            </a:r>
            <a:r>
              <a:rPr lang="cs-CZ" sz="2000" dirty="0"/>
              <a:t>okamžiků pohledem ex post skutečně </a:t>
            </a:r>
            <a:r>
              <a:rPr lang="cs-CZ" sz="2000" b="1" dirty="0"/>
              <a:t>potvrdily změnu </a:t>
            </a:r>
            <a:r>
              <a:rPr lang="cs-CZ" sz="2000" dirty="0"/>
              <a:t>trendu a které naopak vyslaly </a:t>
            </a:r>
            <a:r>
              <a:rPr lang="cs-CZ" sz="2000" b="1" dirty="0"/>
              <a:t>falešné </a:t>
            </a:r>
            <a:r>
              <a:rPr lang="cs-CZ" sz="2000" b="1" dirty="0" smtClean="0"/>
              <a:t>signály</a:t>
            </a:r>
          </a:p>
          <a:p>
            <a:pPr lvl="1"/>
            <a:r>
              <a:rPr lang="cs-CZ" sz="2000" dirty="0" smtClean="0"/>
              <a:t>D</a:t>
            </a:r>
            <a:r>
              <a:rPr lang="cs-CZ" sz="2000" dirty="0" smtClean="0"/>
              <a:t>iskutujte </a:t>
            </a:r>
            <a:r>
              <a:rPr lang="cs-CZ" sz="2000" b="1" dirty="0"/>
              <a:t>silné a slabé stránky </a:t>
            </a:r>
            <a:r>
              <a:rPr lang="cs-CZ" sz="2000" dirty="0"/>
              <a:t>jednotlivých metod</a:t>
            </a:r>
          </a:p>
        </p:txBody>
      </p:sp>
      <p:sp>
        <p:nvSpPr>
          <p:cNvPr id="4" name="Obdélník 3"/>
          <p:cNvSpPr/>
          <p:nvPr/>
        </p:nvSpPr>
        <p:spPr>
          <a:xfrm>
            <a:off x="8135888" y="16417"/>
            <a:ext cx="1008112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65 min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91157257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5465488"/>
              </p:ext>
            </p:extLst>
          </p:nvPr>
        </p:nvGraphicFramePr>
        <p:xfrm>
          <a:off x="408825" y="2786205"/>
          <a:ext cx="8483655" cy="3703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5" name="Picture" r:id="rId3" imgW="8877300" imgH="3870960" progId="Word.Picture.8">
                  <p:embed/>
                </p:oleObj>
              </mc:Choice>
              <mc:Fallback>
                <p:oleObj name="Picture" r:id="rId3" imgW="8877300" imgH="3870960" progId="Word.Picture.8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8825" y="2786205"/>
                        <a:ext cx="8483655" cy="37030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Klouzavý průměr</a:t>
            </a:r>
            <a:endParaRPr lang="cs-CZ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4845742" y="5589240"/>
            <a:ext cx="3492388" cy="630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Times New Roman" pitchFamily="18" charset="0"/>
              </a:rPr>
              <a:t>Technická analýza spotového kurzu CZK/EUR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(minutové údaje, 30-minutový klouzavý průměr)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cs-CZ" altLang="cs-CZ" sz="1200" b="1" dirty="0">
              <a:cs typeface="Arial" pitchFamily="34" charset="0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251520" y="6411191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Zdroj dat: Reuters</a:t>
            </a:r>
            <a:endParaRPr kumimoji="0" lang="cs-CZ" altLang="cs-CZ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alt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9" name="Přímá spojnice se šipkou 8"/>
          <p:cNvCxnSpPr/>
          <p:nvPr/>
        </p:nvCxnSpPr>
        <p:spPr>
          <a:xfrm>
            <a:off x="6591936" y="3933056"/>
            <a:ext cx="0" cy="340731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římá spojnice se šipkou 9"/>
          <p:cNvCxnSpPr/>
          <p:nvPr/>
        </p:nvCxnSpPr>
        <p:spPr>
          <a:xfrm flipV="1">
            <a:off x="4716016" y="3962742"/>
            <a:ext cx="0" cy="493649"/>
          </a:xfrm>
          <a:prstGeom prst="straightConnector1">
            <a:avLst/>
          </a:prstGeom>
          <a:ln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Obdélník 2"/>
          <p:cNvSpPr/>
          <p:nvPr/>
        </p:nvSpPr>
        <p:spPr>
          <a:xfrm>
            <a:off x="539552" y="1484784"/>
            <a:ext cx="73448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cs-CZ" altLang="cs-CZ" sz="2400" b="1" dirty="0" smtClean="0">
                <a:solidFill>
                  <a:srgbClr val="FF0000"/>
                </a:solidFill>
                <a:cs typeface="Arial" pitchFamily="34" charset="0"/>
              </a:rPr>
              <a:t>Strategie</a:t>
            </a:r>
          </a:p>
          <a:p>
            <a:pPr marL="342900" indent="-3429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cs-CZ" altLang="cs-CZ" sz="2400" dirty="0">
                <a:cs typeface="Arial" pitchFamily="34" charset="0"/>
              </a:rPr>
              <a:t>Když kurz protne průměr zespoda, nakup (EUR</a:t>
            </a:r>
            <a:r>
              <a:rPr lang="cs-CZ" altLang="cs-CZ" sz="2400" dirty="0" smtClean="0">
                <a:cs typeface="Arial" pitchFamily="34" charset="0"/>
              </a:rPr>
              <a:t>)</a:t>
            </a:r>
          </a:p>
          <a:p>
            <a:pPr marL="342900" indent="-3429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cs-CZ" altLang="cs-CZ" sz="2400" dirty="0" smtClean="0">
                <a:cs typeface="Arial" pitchFamily="34" charset="0"/>
              </a:rPr>
              <a:t>Když </a:t>
            </a:r>
            <a:r>
              <a:rPr lang="cs-CZ" altLang="cs-CZ" sz="2400" dirty="0">
                <a:cs typeface="Arial" pitchFamily="34" charset="0"/>
              </a:rPr>
              <a:t>kurz protne průměr shora, prodej (EUR</a:t>
            </a:r>
            <a:r>
              <a:rPr lang="cs-CZ" altLang="cs-CZ" sz="2400" dirty="0" smtClean="0">
                <a:cs typeface="Arial" pitchFamily="34" charset="0"/>
              </a:rPr>
              <a:t>)</a:t>
            </a:r>
            <a:endParaRPr lang="cs-CZ" altLang="cs-CZ" sz="2400" dirty="0">
              <a:cs typeface="Arial" pitchFamily="34" charset="0"/>
            </a:endParaRPr>
          </a:p>
        </p:txBody>
      </p:sp>
      <p:cxnSp>
        <p:nvCxnSpPr>
          <p:cNvPr id="11" name="Přímá spojnice se šipkou 10"/>
          <p:cNvCxnSpPr/>
          <p:nvPr/>
        </p:nvCxnSpPr>
        <p:spPr>
          <a:xfrm flipV="1">
            <a:off x="7596336" y="2685113"/>
            <a:ext cx="0" cy="493649"/>
          </a:xfrm>
          <a:prstGeom prst="straightConnector1">
            <a:avLst/>
          </a:prstGeom>
          <a:ln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Přímá spojnice se šipkou 11"/>
          <p:cNvCxnSpPr/>
          <p:nvPr/>
        </p:nvCxnSpPr>
        <p:spPr>
          <a:xfrm>
            <a:off x="8244408" y="3716021"/>
            <a:ext cx="0" cy="434070"/>
          </a:xfrm>
          <a:prstGeom prst="straightConnector1">
            <a:avLst/>
          </a:prstGeom>
          <a:ln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Přímá spojnice se šipkou 13"/>
          <p:cNvCxnSpPr/>
          <p:nvPr/>
        </p:nvCxnSpPr>
        <p:spPr>
          <a:xfrm flipV="1">
            <a:off x="6746678" y="3979476"/>
            <a:ext cx="0" cy="37096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se šipkou 15"/>
          <p:cNvCxnSpPr/>
          <p:nvPr/>
        </p:nvCxnSpPr>
        <p:spPr>
          <a:xfrm>
            <a:off x="5292080" y="5013176"/>
            <a:ext cx="0" cy="476392"/>
          </a:xfrm>
          <a:prstGeom prst="straightConnector1">
            <a:avLst/>
          </a:prstGeom>
          <a:ln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Přímá spojnice se šipkou 17"/>
          <p:cNvCxnSpPr/>
          <p:nvPr/>
        </p:nvCxnSpPr>
        <p:spPr>
          <a:xfrm>
            <a:off x="2897363" y="3758137"/>
            <a:ext cx="0" cy="340730"/>
          </a:xfrm>
          <a:prstGeom prst="straightConnector1">
            <a:avLst/>
          </a:prstGeom>
          <a:ln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Přímá spojnice se šipkou 19"/>
          <p:cNvCxnSpPr/>
          <p:nvPr/>
        </p:nvCxnSpPr>
        <p:spPr>
          <a:xfrm flipV="1">
            <a:off x="3491880" y="4116827"/>
            <a:ext cx="0" cy="473877"/>
          </a:xfrm>
          <a:prstGeom prst="straightConnector1">
            <a:avLst/>
          </a:prstGeom>
          <a:ln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419629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k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8327141"/>
              </p:ext>
            </p:extLst>
          </p:nvPr>
        </p:nvGraphicFramePr>
        <p:xfrm>
          <a:off x="376565" y="2864235"/>
          <a:ext cx="8436680" cy="36825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48" name="Picture" r:id="rId3" imgW="8877300" imgH="3870960" progId="Word.Picture.8">
                  <p:embed/>
                </p:oleObj>
              </mc:Choice>
              <mc:Fallback>
                <p:oleObj name="Picture" r:id="rId3" imgW="8877300" imgH="3870960" progId="Word.Picture.8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6565" y="2864235"/>
                        <a:ext cx="8436680" cy="368255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Dva klouzavé průměry</a:t>
            </a:r>
            <a:endParaRPr lang="cs-CZ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4913069" y="5724565"/>
            <a:ext cx="4248472" cy="446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Times New Roman" pitchFamily="18" charset="0"/>
              </a:rPr>
              <a:t>Technická analýza spotového kurzu CZK/EUR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(minutové údaje, </a:t>
            </a:r>
            <a:r>
              <a:rPr kumimoji="0" lang="cs-CZ" altLang="cs-CZ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10-min a 30-min </a:t>
            </a:r>
            <a:r>
              <a:rPr kumimoji="0" lang="cs-CZ" altLang="cs-CZ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klouzavý průměr</a:t>
            </a:r>
            <a:r>
              <a:rPr kumimoji="0" lang="cs-CZ" altLang="cs-CZ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)</a:t>
            </a:r>
            <a:endParaRPr kumimoji="0" lang="cs-CZ" altLang="cs-CZ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251520" y="6411191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Zdroj dat: Reuters</a:t>
            </a:r>
            <a:endParaRPr kumimoji="0" lang="cs-CZ" altLang="cs-CZ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alt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9" name="Přímá spojnice se šipkou 8"/>
          <p:cNvCxnSpPr/>
          <p:nvPr/>
        </p:nvCxnSpPr>
        <p:spPr>
          <a:xfrm>
            <a:off x="1475656" y="4520500"/>
            <a:ext cx="0" cy="427839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římá spojnice se šipkou 9"/>
          <p:cNvCxnSpPr/>
          <p:nvPr/>
        </p:nvCxnSpPr>
        <p:spPr>
          <a:xfrm flipV="1">
            <a:off x="7577365" y="4201519"/>
            <a:ext cx="0" cy="360657"/>
          </a:xfrm>
          <a:prstGeom prst="straightConnector1">
            <a:avLst/>
          </a:prstGeom>
          <a:ln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3" name="Obdélník 12"/>
          <p:cNvSpPr/>
          <p:nvPr/>
        </p:nvSpPr>
        <p:spPr>
          <a:xfrm>
            <a:off x="535927" y="1340768"/>
            <a:ext cx="7992888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cs-CZ" altLang="cs-CZ" sz="2000" b="1" dirty="0" smtClean="0">
                <a:solidFill>
                  <a:srgbClr val="FF0000"/>
                </a:solidFill>
                <a:cs typeface="Arial" pitchFamily="34" charset="0"/>
              </a:rPr>
              <a:t>Strategie</a:t>
            </a:r>
          </a:p>
          <a:p>
            <a:pPr marL="342900" indent="-3429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cs-CZ" altLang="cs-CZ" dirty="0">
                <a:cs typeface="Arial" pitchFamily="34" charset="0"/>
              </a:rPr>
              <a:t>Když </a:t>
            </a:r>
            <a:r>
              <a:rPr lang="cs-CZ" altLang="cs-CZ" dirty="0" smtClean="0">
                <a:cs typeface="Arial" pitchFamily="34" charset="0"/>
              </a:rPr>
              <a:t>krátkodobý průměr (nahrazuje kurz) </a:t>
            </a:r>
            <a:r>
              <a:rPr lang="cs-CZ" altLang="cs-CZ" dirty="0">
                <a:cs typeface="Arial" pitchFamily="34" charset="0"/>
              </a:rPr>
              <a:t>protne </a:t>
            </a:r>
            <a:r>
              <a:rPr lang="cs-CZ" altLang="cs-CZ" dirty="0" smtClean="0">
                <a:cs typeface="Arial" pitchFamily="34" charset="0"/>
              </a:rPr>
              <a:t>dlouhodobý průměr </a:t>
            </a:r>
            <a:r>
              <a:rPr lang="cs-CZ" altLang="cs-CZ" dirty="0">
                <a:cs typeface="Arial" pitchFamily="34" charset="0"/>
              </a:rPr>
              <a:t>zespoda, </a:t>
            </a:r>
            <a:r>
              <a:rPr lang="cs-CZ" altLang="cs-CZ" dirty="0" smtClean="0">
                <a:cs typeface="Arial" pitchFamily="34" charset="0"/>
              </a:rPr>
              <a:t>nakup </a:t>
            </a:r>
            <a:r>
              <a:rPr lang="cs-CZ" altLang="cs-CZ" dirty="0">
                <a:cs typeface="Arial" pitchFamily="34" charset="0"/>
              </a:rPr>
              <a:t>(EUR</a:t>
            </a:r>
            <a:r>
              <a:rPr lang="cs-CZ" altLang="cs-CZ" dirty="0" smtClean="0">
                <a:cs typeface="Arial" pitchFamily="34" charset="0"/>
              </a:rPr>
              <a:t>)</a:t>
            </a:r>
          </a:p>
          <a:p>
            <a:pPr marL="342900" indent="-3429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cs-CZ" altLang="cs-CZ" dirty="0" smtClean="0">
                <a:cs typeface="Arial" pitchFamily="34" charset="0"/>
              </a:rPr>
              <a:t>Když krátkodobý průměr (nahrazuje kurz) </a:t>
            </a:r>
            <a:r>
              <a:rPr lang="cs-CZ" altLang="cs-CZ" dirty="0">
                <a:cs typeface="Arial" pitchFamily="34" charset="0"/>
              </a:rPr>
              <a:t>protne </a:t>
            </a:r>
            <a:r>
              <a:rPr lang="cs-CZ" altLang="cs-CZ" dirty="0" smtClean="0">
                <a:cs typeface="Arial" pitchFamily="34" charset="0"/>
              </a:rPr>
              <a:t>dlouhodobý průměr </a:t>
            </a:r>
            <a:r>
              <a:rPr lang="cs-CZ" altLang="cs-CZ" dirty="0">
                <a:cs typeface="Arial" pitchFamily="34" charset="0"/>
              </a:rPr>
              <a:t>shora, prodej (EUR</a:t>
            </a:r>
            <a:r>
              <a:rPr lang="cs-CZ" altLang="cs-CZ" dirty="0" smtClean="0">
                <a:cs typeface="Arial" pitchFamily="34" charset="0"/>
              </a:rPr>
              <a:t>)</a:t>
            </a:r>
            <a:endParaRPr lang="cs-CZ" altLang="cs-CZ" dirty="0">
              <a:cs typeface="Arial" pitchFamily="34" charset="0"/>
            </a:endParaRPr>
          </a:p>
        </p:txBody>
      </p:sp>
      <p:cxnSp>
        <p:nvCxnSpPr>
          <p:cNvPr id="14" name="Přímá spojnice se šipkou 13"/>
          <p:cNvCxnSpPr/>
          <p:nvPr/>
        </p:nvCxnSpPr>
        <p:spPr>
          <a:xfrm flipV="1">
            <a:off x="1835696" y="4603854"/>
            <a:ext cx="0" cy="34448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se šipkou 15"/>
          <p:cNvCxnSpPr/>
          <p:nvPr/>
        </p:nvCxnSpPr>
        <p:spPr>
          <a:xfrm>
            <a:off x="2123728" y="4562176"/>
            <a:ext cx="0" cy="427839"/>
          </a:xfrm>
          <a:prstGeom prst="straightConnector1">
            <a:avLst/>
          </a:prstGeom>
          <a:ln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Přímá spojnice se šipkou 17"/>
          <p:cNvCxnSpPr/>
          <p:nvPr/>
        </p:nvCxnSpPr>
        <p:spPr>
          <a:xfrm flipV="1">
            <a:off x="4139952" y="5100739"/>
            <a:ext cx="0" cy="344485"/>
          </a:xfrm>
          <a:prstGeom prst="straightConnector1">
            <a:avLst/>
          </a:prstGeom>
          <a:ln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Přímá spojnice se šipkou 19"/>
          <p:cNvCxnSpPr/>
          <p:nvPr/>
        </p:nvCxnSpPr>
        <p:spPr>
          <a:xfrm>
            <a:off x="8244408" y="3773680"/>
            <a:ext cx="0" cy="427839"/>
          </a:xfrm>
          <a:prstGeom prst="straightConnector1">
            <a:avLst/>
          </a:prstGeom>
          <a:ln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Přímá spojnice se šipkou 20"/>
          <p:cNvCxnSpPr/>
          <p:nvPr/>
        </p:nvCxnSpPr>
        <p:spPr>
          <a:xfrm>
            <a:off x="7038859" y="4201519"/>
            <a:ext cx="0" cy="427839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Přímá spojnice se šipkou 21"/>
          <p:cNvCxnSpPr/>
          <p:nvPr/>
        </p:nvCxnSpPr>
        <p:spPr>
          <a:xfrm>
            <a:off x="4427984" y="4734419"/>
            <a:ext cx="0" cy="427839"/>
          </a:xfrm>
          <a:prstGeom prst="straightConnector1">
            <a:avLst/>
          </a:prstGeom>
          <a:ln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Přímá spojnice se šipkou 23"/>
          <p:cNvCxnSpPr/>
          <p:nvPr/>
        </p:nvCxnSpPr>
        <p:spPr>
          <a:xfrm flipV="1">
            <a:off x="4599296" y="4217691"/>
            <a:ext cx="0" cy="34448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Přímá spojnice se šipkou 24"/>
          <p:cNvCxnSpPr/>
          <p:nvPr/>
        </p:nvCxnSpPr>
        <p:spPr>
          <a:xfrm>
            <a:off x="5580112" y="5017385"/>
            <a:ext cx="0" cy="427839"/>
          </a:xfrm>
          <a:prstGeom prst="straightConnector1">
            <a:avLst/>
          </a:prstGeom>
          <a:ln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Přímá spojnice se šipkou 25"/>
          <p:cNvCxnSpPr/>
          <p:nvPr/>
        </p:nvCxnSpPr>
        <p:spPr>
          <a:xfrm flipV="1">
            <a:off x="5652120" y="4845142"/>
            <a:ext cx="0" cy="344485"/>
          </a:xfrm>
          <a:prstGeom prst="straightConnector1">
            <a:avLst/>
          </a:prstGeom>
          <a:ln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Přímá spojnice se šipkou 26"/>
          <p:cNvCxnSpPr/>
          <p:nvPr/>
        </p:nvCxnSpPr>
        <p:spPr>
          <a:xfrm>
            <a:off x="6084168" y="4306580"/>
            <a:ext cx="0" cy="427839"/>
          </a:xfrm>
          <a:prstGeom prst="straightConnector1">
            <a:avLst/>
          </a:prstGeom>
          <a:ln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Přímá spojnice se šipkou 27"/>
          <p:cNvCxnSpPr/>
          <p:nvPr/>
        </p:nvCxnSpPr>
        <p:spPr>
          <a:xfrm flipV="1">
            <a:off x="6300192" y="4266233"/>
            <a:ext cx="0" cy="344485"/>
          </a:xfrm>
          <a:prstGeom prst="straightConnector1">
            <a:avLst/>
          </a:prstGeom>
          <a:ln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Přímá spojnice se šipkou 28"/>
          <p:cNvCxnSpPr/>
          <p:nvPr/>
        </p:nvCxnSpPr>
        <p:spPr>
          <a:xfrm>
            <a:off x="6588224" y="4241531"/>
            <a:ext cx="0" cy="427839"/>
          </a:xfrm>
          <a:prstGeom prst="straightConnector1">
            <a:avLst/>
          </a:prstGeom>
          <a:ln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Přímá spojnice se šipkou 29"/>
          <p:cNvCxnSpPr/>
          <p:nvPr/>
        </p:nvCxnSpPr>
        <p:spPr>
          <a:xfrm flipV="1">
            <a:off x="6876256" y="4176014"/>
            <a:ext cx="0" cy="34448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5334173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Klouzavé průměry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cs-CZ" sz="2000" b="1" dirty="0" smtClean="0"/>
              <a:t>Cíl:</a:t>
            </a:r>
            <a:r>
              <a:rPr lang="cs-CZ" sz="2000" dirty="0" smtClean="0"/>
              <a:t> vyhladit kolísaní (používá se nejen v technické analýze)</a:t>
            </a:r>
          </a:p>
          <a:p>
            <a:r>
              <a:rPr lang="cs-CZ" sz="2000" dirty="0" smtClean="0"/>
              <a:t>Založeno na představě, že kurzový vývoj je setrvačný (existují trendy)</a:t>
            </a:r>
            <a:endParaRPr lang="cs-CZ" sz="2000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cs-CZ" sz="2000" b="1" dirty="0" smtClean="0"/>
              <a:t>Problémy</a:t>
            </a:r>
            <a:endParaRPr lang="cs-CZ" sz="2000" b="1" dirty="0" smtClean="0"/>
          </a:p>
          <a:p>
            <a:r>
              <a:rPr lang="cs-CZ" sz="2000" dirty="0" smtClean="0"/>
              <a:t>Dává </a:t>
            </a:r>
            <a:r>
              <a:rPr lang="cs-CZ" sz="2000" dirty="0" smtClean="0"/>
              <a:t>signály </a:t>
            </a:r>
            <a:r>
              <a:rPr lang="cs-CZ" sz="2000" dirty="0" smtClean="0"/>
              <a:t>pozdě</a:t>
            </a:r>
          </a:p>
          <a:p>
            <a:pPr lvl="1"/>
            <a:r>
              <a:rPr lang="cs-CZ" sz="1800" dirty="0" smtClean="0"/>
              <a:t>Krátkodobý koupí CZK v bodě 1, dlouhodobý v bodě 2 a kombinace průměrů až v bodě 3 </a:t>
            </a:r>
            <a:endParaRPr lang="cs-CZ" sz="1800" dirty="0" smtClean="0"/>
          </a:p>
          <a:p>
            <a:r>
              <a:rPr lang="cs-CZ" sz="2000" dirty="0" smtClean="0"/>
              <a:t>Velká libovůle při volbě délky </a:t>
            </a:r>
            <a:r>
              <a:rPr lang="cs-CZ" sz="2000" dirty="0" smtClean="0"/>
              <a:t>okénka (okének)</a:t>
            </a:r>
            <a:endParaRPr lang="cs-CZ" sz="2000" dirty="0" smtClean="0"/>
          </a:p>
          <a:p>
            <a:r>
              <a:rPr lang="cs-CZ" sz="2000" dirty="0" smtClean="0"/>
              <a:t>Při nestandardním vývoji kurzu dělá chyby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25" t="41952" r="38427" b="29745"/>
          <a:stretch/>
        </p:blipFill>
        <p:spPr bwMode="auto">
          <a:xfrm rot="120000">
            <a:off x="31647" y="3387784"/>
            <a:ext cx="4668644" cy="2777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ovéPole 6"/>
          <p:cNvSpPr txBox="1"/>
          <p:nvPr/>
        </p:nvSpPr>
        <p:spPr>
          <a:xfrm>
            <a:off x="1044580" y="3951559"/>
            <a:ext cx="55015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600" dirty="0" smtClean="0"/>
              <a:t>Kurz</a:t>
            </a:r>
            <a:endParaRPr lang="cs-CZ" sz="1600" dirty="0"/>
          </a:p>
        </p:txBody>
      </p:sp>
      <p:sp>
        <p:nvSpPr>
          <p:cNvPr id="11" name="TextovéPole 10"/>
          <p:cNvSpPr txBox="1"/>
          <p:nvPr/>
        </p:nvSpPr>
        <p:spPr>
          <a:xfrm>
            <a:off x="4150140" y="4786175"/>
            <a:ext cx="84670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600" dirty="0" smtClean="0"/>
              <a:t>Delší KP</a:t>
            </a:r>
            <a:endParaRPr lang="cs-CZ" sz="1600" dirty="0"/>
          </a:p>
        </p:txBody>
      </p:sp>
      <p:sp>
        <p:nvSpPr>
          <p:cNvPr id="12" name="TextovéPole 11"/>
          <p:cNvSpPr txBox="1"/>
          <p:nvPr/>
        </p:nvSpPr>
        <p:spPr>
          <a:xfrm>
            <a:off x="3818016" y="4465929"/>
            <a:ext cx="9078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600" dirty="0" smtClean="0"/>
              <a:t>Kratší KP</a:t>
            </a:r>
            <a:endParaRPr lang="cs-CZ" sz="1600" dirty="0"/>
          </a:p>
        </p:txBody>
      </p:sp>
      <p:cxnSp>
        <p:nvCxnSpPr>
          <p:cNvPr id="15" name="Přímá spojnice 14"/>
          <p:cNvCxnSpPr/>
          <p:nvPr/>
        </p:nvCxnSpPr>
        <p:spPr>
          <a:xfrm flipH="1" flipV="1">
            <a:off x="2259477" y="3582268"/>
            <a:ext cx="2" cy="3692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Přímá spojnice 18"/>
          <p:cNvCxnSpPr/>
          <p:nvPr/>
        </p:nvCxnSpPr>
        <p:spPr>
          <a:xfrm flipH="1" flipV="1">
            <a:off x="2654950" y="3734668"/>
            <a:ext cx="2" cy="3692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Přímá spojnice 19"/>
          <p:cNvCxnSpPr/>
          <p:nvPr/>
        </p:nvCxnSpPr>
        <p:spPr>
          <a:xfrm flipH="1" flipV="1">
            <a:off x="2429414" y="3769321"/>
            <a:ext cx="2" cy="3692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ovéPole 20"/>
          <p:cNvSpPr txBox="1"/>
          <p:nvPr/>
        </p:nvSpPr>
        <p:spPr>
          <a:xfrm>
            <a:off x="2001403" y="3565391"/>
            <a:ext cx="2888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600" dirty="0"/>
              <a:t>1</a:t>
            </a:r>
          </a:p>
        </p:txBody>
      </p:sp>
      <p:sp>
        <p:nvSpPr>
          <p:cNvPr id="22" name="TextovéPole 21"/>
          <p:cNvSpPr txBox="1"/>
          <p:nvPr/>
        </p:nvSpPr>
        <p:spPr>
          <a:xfrm>
            <a:off x="2290265" y="3464881"/>
            <a:ext cx="2888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600" dirty="0" smtClean="0"/>
              <a:t>2</a:t>
            </a:r>
            <a:endParaRPr lang="cs-CZ" sz="1600" dirty="0"/>
          </a:p>
        </p:txBody>
      </p:sp>
      <p:sp>
        <p:nvSpPr>
          <p:cNvPr id="23" name="TextovéPole 22"/>
          <p:cNvSpPr txBox="1"/>
          <p:nvPr/>
        </p:nvSpPr>
        <p:spPr>
          <a:xfrm>
            <a:off x="2654952" y="3565391"/>
            <a:ext cx="2888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600" dirty="0" smtClean="0"/>
              <a:t>3</a:t>
            </a:r>
            <a:endParaRPr lang="cs-CZ" sz="1600" dirty="0"/>
          </a:p>
        </p:txBody>
      </p:sp>
    </p:spTree>
    <p:extLst>
      <p:ext uri="{BB962C8B-B14F-4D97-AF65-F5344CB8AC3E}">
        <p14:creationId xmlns:p14="http://schemas.microsoft.com/office/powerpoint/2010/main" val="252826510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Momentum</a:t>
            </a:r>
            <a:endParaRPr lang="cs-CZ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cxnSp>
        <p:nvCxnSpPr>
          <p:cNvPr id="9" name="Přímá spojnice se šipkou 8"/>
          <p:cNvCxnSpPr/>
          <p:nvPr/>
        </p:nvCxnSpPr>
        <p:spPr>
          <a:xfrm>
            <a:off x="2699792" y="4437112"/>
            <a:ext cx="0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graphicFrame>
        <p:nvGraphicFramePr>
          <p:cNvPr id="6" name="Objek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3497327"/>
              </p:ext>
            </p:extLst>
          </p:nvPr>
        </p:nvGraphicFramePr>
        <p:xfrm>
          <a:off x="37554" y="2646722"/>
          <a:ext cx="8931322" cy="38984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93" name="Picture" r:id="rId3" imgW="8877300" imgH="3870960" progId="Word.Picture.8">
                  <p:embed/>
                </p:oleObj>
              </mc:Choice>
              <mc:Fallback>
                <p:oleObj name="Picture" r:id="rId3" imgW="8877300" imgH="3870960" progId="Word.Picture.8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554" y="2646722"/>
                        <a:ext cx="8931322" cy="389846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2" name="Přímá spojnice 21"/>
          <p:cNvCxnSpPr/>
          <p:nvPr/>
        </p:nvCxnSpPr>
        <p:spPr>
          <a:xfrm flipV="1">
            <a:off x="2573068" y="3108449"/>
            <a:ext cx="0" cy="3024336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Přímá spojnice 24"/>
          <p:cNvCxnSpPr/>
          <p:nvPr/>
        </p:nvCxnSpPr>
        <p:spPr>
          <a:xfrm flipV="1">
            <a:off x="6372200" y="2708920"/>
            <a:ext cx="0" cy="338437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Přímá spojnice 25"/>
          <p:cNvCxnSpPr/>
          <p:nvPr/>
        </p:nvCxnSpPr>
        <p:spPr>
          <a:xfrm flipV="1">
            <a:off x="7707589" y="2708920"/>
            <a:ext cx="0" cy="3384376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Obdélník 14"/>
          <p:cNvSpPr/>
          <p:nvPr/>
        </p:nvSpPr>
        <p:spPr>
          <a:xfrm>
            <a:off x="535927" y="1340768"/>
            <a:ext cx="7992888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cs-CZ" altLang="cs-CZ" sz="2000" b="1" dirty="0" smtClean="0">
                <a:solidFill>
                  <a:srgbClr val="FF0000"/>
                </a:solidFill>
                <a:cs typeface="Arial" pitchFamily="34" charset="0"/>
              </a:rPr>
              <a:t>Strategie – spekulace na zhodnocení EUR</a:t>
            </a:r>
          </a:p>
          <a:p>
            <a:pPr marL="342900" indent="-3429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cs-CZ" altLang="cs-CZ" dirty="0" smtClean="0">
                <a:cs typeface="Arial" pitchFamily="34" charset="0"/>
              </a:rPr>
              <a:t>Nakup (EUR), až se </a:t>
            </a:r>
            <a:r>
              <a:rPr lang="cs-CZ" altLang="cs-CZ" dirty="0" err="1" smtClean="0">
                <a:cs typeface="Arial" pitchFamily="34" charset="0"/>
              </a:rPr>
              <a:t>momentum</a:t>
            </a:r>
            <a:r>
              <a:rPr lang="cs-CZ" altLang="cs-CZ" dirty="0" smtClean="0">
                <a:cs typeface="Arial" pitchFamily="34" charset="0"/>
              </a:rPr>
              <a:t> překlopí do kladných čísel</a:t>
            </a:r>
          </a:p>
          <a:p>
            <a:pPr marL="342900" indent="-3429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cs-CZ" altLang="cs-CZ" dirty="0" smtClean="0">
                <a:cs typeface="Arial" pitchFamily="34" charset="0"/>
              </a:rPr>
              <a:t>Prodej (EUR), až </a:t>
            </a:r>
            <a:r>
              <a:rPr lang="cs-CZ" altLang="cs-CZ" dirty="0" err="1" smtClean="0">
                <a:cs typeface="Arial" pitchFamily="34" charset="0"/>
              </a:rPr>
              <a:t>momentum</a:t>
            </a:r>
            <a:r>
              <a:rPr lang="cs-CZ" altLang="cs-CZ" dirty="0" smtClean="0">
                <a:cs typeface="Arial" pitchFamily="34" charset="0"/>
              </a:rPr>
              <a:t> přestane růst</a:t>
            </a:r>
          </a:p>
          <a:p>
            <a:pPr marL="342900" indent="-3429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cs-CZ" altLang="cs-CZ" dirty="0" smtClean="0">
                <a:cs typeface="Arial" pitchFamily="34" charset="0"/>
              </a:rPr>
              <a:t>Opačně pro spekulaci na zhodnocení CZK</a:t>
            </a:r>
          </a:p>
        </p:txBody>
      </p:sp>
      <p:cxnSp>
        <p:nvCxnSpPr>
          <p:cNvPr id="19" name="Přímá spojnice 18"/>
          <p:cNvCxnSpPr/>
          <p:nvPr/>
        </p:nvCxnSpPr>
        <p:spPr>
          <a:xfrm flipV="1">
            <a:off x="4067944" y="3068960"/>
            <a:ext cx="0" cy="3024336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bdélník 13"/>
          <p:cNvSpPr/>
          <p:nvPr/>
        </p:nvSpPr>
        <p:spPr>
          <a:xfrm>
            <a:off x="6768752" y="1556792"/>
            <a:ext cx="2339752" cy="8640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b="1" dirty="0" err="1" smtClean="0"/>
              <a:t>Momentum</a:t>
            </a:r>
            <a:r>
              <a:rPr lang="cs-CZ" b="1" dirty="0" smtClean="0"/>
              <a:t> (</a:t>
            </a:r>
            <a:r>
              <a:rPr lang="cs-CZ" b="1" i="1" dirty="0" smtClean="0"/>
              <a:t>t</a:t>
            </a:r>
            <a:r>
              <a:rPr lang="cs-CZ" b="1" dirty="0" smtClean="0"/>
              <a:t>) </a:t>
            </a:r>
          </a:p>
          <a:p>
            <a:pPr algn="ctr"/>
            <a:r>
              <a:rPr lang="cs-CZ" b="1" dirty="0" smtClean="0"/>
              <a:t>= ER(t) – ER(</a:t>
            </a:r>
            <a:r>
              <a:rPr lang="cs-CZ" b="1" i="1" dirty="0" smtClean="0"/>
              <a:t>t</a:t>
            </a:r>
            <a:r>
              <a:rPr lang="cs-CZ" b="1" dirty="0" smtClean="0"/>
              <a:t>-</a:t>
            </a:r>
            <a:r>
              <a:rPr lang="cs-CZ" b="1" i="1" dirty="0" smtClean="0"/>
              <a:t>n</a:t>
            </a:r>
            <a:r>
              <a:rPr lang="cs-CZ" b="1" dirty="0" smtClean="0"/>
              <a:t>)</a:t>
            </a:r>
            <a:endParaRPr lang="cs-CZ" b="1" dirty="0"/>
          </a:p>
        </p:txBody>
      </p:sp>
    </p:spTree>
    <p:extLst>
      <p:ext uri="{BB962C8B-B14F-4D97-AF65-F5344CB8AC3E}">
        <p14:creationId xmlns:p14="http://schemas.microsoft.com/office/powerpoint/2010/main" val="63153040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Momentum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cs-CZ" sz="2400" b="1" dirty="0" smtClean="0"/>
              <a:t>Cíl 1</a:t>
            </a:r>
            <a:r>
              <a:rPr lang="cs-CZ" sz="2400" dirty="0" smtClean="0"/>
              <a:t>: odhalit základní růstovou nebo sestupnou tendenci</a:t>
            </a:r>
          </a:p>
          <a:p>
            <a:pPr lvl="1"/>
            <a:r>
              <a:rPr lang="cs-CZ" sz="2000" dirty="0" smtClean="0"/>
              <a:t>p</a:t>
            </a:r>
            <a:r>
              <a:rPr lang="cs-CZ" sz="2000" dirty="0" smtClean="0"/>
              <a:t>oužívá </a:t>
            </a:r>
            <a:r>
              <a:rPr lang="cs-CZ" sz="2000" dirty="0" smtClean="0"/>
              <a:t>se nejen v technické </a:t>
            </a:r>
            <a:r>
              <a:rPr lang="cs-CZ" sz="2000" dirty="0" smtClean="0"/>
              <a:t>analýze</a:t>
            </a:r>
            <a:endParaRPr lang="cs-CZ" sz="2000" dirty="0"/>
          </a:p>
          <a:p>
            <a:pPr lvl="1"/>
            <a:r>
              <a:rPr lang="cs-CZ" sz="2000" dirty="0" smtClean="0"/>
              <a:t>Podobně jako meziroční míry růstu (nebo přírůstky) odstraňují </a:t>
            </a:r>
            <a:r>
              <a:rPr lang="cs-CZ" sz="2000" dirty="0"/>
              <a:t>sezónnost</a:t>
            </a:r>
          </a:p>
          <a:p>
            <a:r>
              <a:rPr lang="cs-CZ" sz="2400" b="1" dirty="0" smtClean="0"/>
              <a:t>Cíl 2</a:t>
            </a:r>
            <a:r>
              <a:rPr lang="cs-CZ" sz="2400" dirty="0" smtClean="0"/>
              <a:t>: poznat rychlost růstu nebo poklesu, „druhá derivace“</a:t>
            </a:r>
            <a:endParaRPr lang="cs-CZ" sz="2400" dirty="0" smtClean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cs-CZ" sz="2400" b="1" dirty="0" smtClean="0"/>
              <a:t>Problémy</a:t>
            </a:r>
            <a:endParaRPr lang="cs-CZ" sz="2400" b="1" dirty="0" smtClean="0"/>
          </a:p>
          <a:p>
            <a:r>
              <a:rPr lang="cs-CZ" sz="2400" dirty="0" smtClean="0"/>
              <a:t>Skoky se </a:t>
            </a:r>
            <a:r>
              <a:rPr lang="cs-CZ" sz="2400" dirty="0" smtClean="0"/>
              <a:t>přenáší </a:t>
            </a:r>
            <a:r>
              <a:rPr lang="cs-CZ" sz="2400" dirty="0" smtClean="0"/>
              <a:t>dál</a:t>
            </a:r>
          </a:p>
          <a:p>
            <a:pPr lvl="1"/>
            <a:r>
              <a:rPr lang="cs-CZ" sz="2000" dirty="0" err="1" smtClean="0"/>
              <a:t>m</a:t>
            </a:r>
            <a:r>
              <a:rPr lang="cs-CZ" sz="2000" dirty="0" err="1" smtClean="0"/>
              <a:t>omentum</a:t>
            </a:r>
            <a:r>
              <a:rPr lang="cs-CZ" sz="2000" dirty="0" smtClean="0"/>
              <a:t> nic neprůměruje, tudíž skoky nevyhlazuje</a:t>
            </a:r>
          </a:p>
          <a:p>
            <a:r>
              <a:rPr lang="cs-CZ" sz="2400" dirty="0" smtClean="0"/>
              <a:t>Skok v momentu dán aktuálním skokem kurzu, tudíž nemusíme stačit zareagovat</a:t>
            </a:r>
            <a:endParaRPr lang="cs-CZ" sz="2400" dirty="0" smtClean="0"/>
          </a:p>
          <a:p>
            <a:r>
              <a:rPr lang="cs-CZ" sz="2400" dirty="0" smtClean="0"/>
              <a:t>Velká libovůle při volbě délky okénka</a:t>
            </a:r>
          </a:p>
          <a:p>
            <a:r>
              <a:rPr lang="cs-CZ" sz="2400" dirty="0" smtClean="0"/>
              <a:t>Při nestandardním vývoji kurzu dělá chyby</a:t>
            </a:r>
          </a:p>
        </p:txBody>
      </p:sp>
    </p:spTree>
    <p:extLst>
      <p:ext uri="{BB962C8B-B14F-4D97-AF65-F5344CB8AC3E}">
        <p14:creationId xmlns:p14="http://schemas.microsoft.com/office/powerpoint/2010/main" val="312787830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Bollingerova</a:t>
            </a:r>
            <a:r>
              <a:rPr lang="cs-CZ" dirty="0" smtClean="0"/>
              <a:t> pásma</a:t>
            </a:r>
            <a:endParaRPr lang="cs-CZ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graphicFrame>
        <p:nvGraphicFramePr>
          <p:cNvPr id="5" name="Objek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2649"/>
              </p:ext>
            </p:extLst>
          </p:nvPr>
        </p:nvGraphicFramePr>
        <p:xfrm>
          <a:off x="0" y="2416221"/>
          <a:ext cx="8964488" cy="39129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9" name="Picture" r:id="rId3" imgW="8877300" imgH="3870960" progId="Word.Picture.8">
                  <p:embed/>
                </p:oleObj>
              </mc:Choice>
              <mc:Fallback>
                <p:oleObj name="Picture" r:id="rId3" imgW="8877300" imgH="3870960" progId="Word.Picture.8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2416221"/>
                        <a:ext cx="8964488" cy="391294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" name="Přímá spojnice se šipkou 6"/>
          <p:cNvCxnSpPr/>
          <p:nvPr/>
        </p:nvCxnSpPr>
        <p:spPr>
          <a:xfrm flipV="1">
            <a:off x="395536" y="3645024"/>
            <a:ext cx="0" cy="288032"/>
          </a:xfrm>
          <a:prstGeom prst="straightConnector1">
            <a:avLst/>
          </a:prstGeom>
          <a:ln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Přímá spojnice se šipkou 7"/>
          <p:cNvCxnSpPr/>
          <p:nvPr/>
        </p:nvCxnSpPr>
        <p:spPr>
          <a:xfrm flipV="1">
            <a:off x="688263" y="2838338"/>
            <a:ext cx="0" cy="28803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Přímá spojnice se šipkou 8"/>
          <p:cNvCxnSpPr/>
          <p:nvPr/>
        </p:nvCxnSpPr>
        <p:spPr>
          <a:xfrm>
            <a:off x="2699792" y="4437112"/>
            <a:ext cx="0" cy="288032"/>
          </a:xfrm>
          <a:prstGeom prst="straightConnector1">
            <a:avLst/>
          </a:prstGeom>
          <a:ln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Přímá spojnice se šipkou 10"/>
          <p:cNvCxnSpPr/>
          <p:nvPr/>
        </p:nvCxnSpPr>
        <p:spPr>
          <a:xfrm flipV="1">
            <a:off x="4499992" y="3453408"/>
            <a:ext cx="0" cy="383231"/>
          </a:xfrm>
          <a:prstGeom prst="straightConnector1">
            <a:avLst/>
          </a:prstGeom>
          <a:ln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Přímá spojnice se šipkou 13"/>
          <p:cNvCxnSpPr/>
          <p:nvPr/>
        </p:nvCxnSpPr>
        <p:spPr>
          <a:xfrm flipV="1">
            <a:off x="5076056" y="2934754"/>
            <a:ext cx="0" cy="383231"/>
          </a:xfrm>
          <a:prstGeom prst="straightConnector1">
            <a:avLst/>
          </a:prstGeom>
          <a:ln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Přímá spojnice se šipkou 14"/>
          <p:cNvCxnSpPr/>
          <p:nvPr/>
        </p:nvCxnSpPr>
        <p:spPr>
          <a:xfrm flipV="1">
            <a:off x="5652120" y="1988840"/>
            <a:ext cx="0" cy="383231"/>
          </a:xfrm>
          <a:prstGeom prst="straightConnector1">
            <a:avLst/>
          </a:prstGeom>
          <a:ln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se šipkou 15"/>
          <p:cNvCxnSpPr/>
          <p:nvPr/>
        </p:nvCxnSpPr>
        <p:spPr>
          <a:xfrm flipV="1">
            <a:off x="6300192" y="2263491"/>
            <a:ext cx="0" cy="383231"/>
          </a:xfrm>
          <a:prstGeom prst="straightConnector1">
            <a:avLst/>
          </a:prstGeom>
          <a:ln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Přímá spojnice se šipkou 16"/>
          <p:cNvCxnSpPr/>
          <p:nvPr/>
        </p:nvCxnSpPr>
        <p:spPr>
          <a:xfrm flipV="1">
            <a:off x="7740352" y="2455107"/>
            <a:ext cx="0" cy="383231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Obdélník 17"/>
          <p:cNvSpPr/>
          <p:nvPr/>
        </p:nvSpPr>
        <p:spPr>
          <a:xfrm>
            <a:off x="6156176" y="1365769"/>
            <a:ext cx="2952328" cy="8640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/>
              <a:t>Pásmo = klouzavý průměr</a:t>
            </a:r>
            <a:r>
              <a:rPr lang="en-US" dirty="0"/>
              <a:t> +- </a:t>
            </a:r>
            <a:r>
              <a:rPr lang="en-US" dirty="0" err="1"/>
              <a:t>kvantil</a:t>
            </a:r>
            <a:r>
              <a:rPr lang="en-US" dirty="0"/>
              <a:t> * </a:t>
            </a:r>
            <a:r>
              <a:rPr lang="en-US" dirty="0" err="1"/>
              <a:t>klouzav</a:t>
            </a:r>
            <a:r>
              <a:rPr lang="cs-CZ" dirty="0"/>
              <a:t>á směrodatná </a:t>
            </a:r>
            <a:r>
              <a:rPr lang="cs-CZ" dirty="0" smtClean="0"/>
              <a:t>odchylka</a:t>
            </a:r>
            <a:endParaRPr lang="cs-CZ" b="1" dirty="0"/>
          </a:p>
        </p:txBody>
      </p:sp>
      <p:sp>
        <p:nvSpPr>
          <p:cNvPr id="19" name="Obdélník 18"/>
          <p:cNvSpPr/>
          <p:nvPr/>
        </p:nvSpPr>
        <p:spPr>
          <a:xfrm>
            <a:off x="535927" y="1340768"/>
            <a:ext cx="547623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cs-CZ" altLang="cs-CZ" sz="2000" b="1" dirty="0" smtClean="0">
                <a:solidFill>
                  <a:srgbClr val="FF0000"/>
                </a:solidFill>
                <a:cs typeface="Arial" pitchFamily="34" charset="0"/>
              </a:rPr>
              <a:t>Strategie </a:t>
            </a:r>
          </a:p>
          <a:p>
            <a:pPr marL="285750" lvl="0" indent="-285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cs-CZ" altLang="cs-CZ" sz="2000" dirty="0" smtClean="0">
                <a:cs typeface="Arial" pitchFamily="34" charset="0"/>
              </a:rPr>
              <a:t>Až kurz překročí pásmo, spekulujeme na návrat ke středu pásma</a:t>
            </a:r>
            <a:endParaRPr lang="cs-CZ" altLang="cs-CZ" dirty="0" smtClean="0">
              <a:cs typeface="Arial" pitchFamily="34" charset="0"/>
            </a:endParaRPr>
          </a:p>
        </p:txBody>
      </p:sp>
      <p:cxnSp>
        <p:nvCxnSpPr>
          <p:cNvPr id="20" name="Přímá spojnice se šipkou 19"/>
          <p:cNvCxnSpPr/>
          <p:nvPr/>
        </p:nvCxnSpPr>
        <p:spPr>
          <a:xfrm>
            <a:off x="4283968" y="5373216"/>
            <a:ext cx="0" cy="288032"/>
          </a:xfrm>
          <a:prstGeom prst="straightConnector1">
            <a:avLst/>
          </a:prstGeom>
          <a:ln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070421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553544" y="764704"/>
            <a:ext cx="8229600" cy="1143000"/>
          </a:xfrm>
        </p:spPr>
        <p:txBody>
          <a:bodyPr/>
          <a:lstStyle/>
          <a:p>
            <a:r>
              <a:rPr lang="cs-CZ" dirty="0" smtClean="0"/>
              <a:t>Příklad 2</a:t>
            </a:r>
            <a:endParaRPr lang="cs-CZ" dirty="0"/>
          </a:p>
        </p:txBody>
      </p:sp>
      <p:graphicFrame>
        <p:nvGraphicFramePr>
          <p:cNvPr id="10" name="Tabulka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6260683"/>
              </p:ext>
            </p:extLst>
          </p:nvPr>
        </p:nvGraphicFramePr>
        <p:xfrm>
          <a:off x="323528" y="620688"/>
          <a:ext cx="609600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BID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ASK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dirty="0" err="1" smtClean="0"/>
                        <a:t>Citibank</a:t>
                      </a:r>
                      <a:r>
                        <a:rPr lang="cs-CZ" baseline="0" dirty="0" smtClean="0"/>
                        <a:t> (USA)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1,2145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1,2152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TextovéPole 10"/>
          <p:cNvSpPr txBox="1"/>
          <p:nvPr/>
        </p:nvSpPr>
        <p:spPr>
          <a:xfrm>
            <a:off x="179512" y="116632"/>
            <a:ext cx="58326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/>
              <a:t>Kurzovní lístek USD/EUR</a:t>
            </a:r>
            <a:endParaRPr lang="cs-CZ" b="1" dirty="0"/>
          </a:p>
        </p:txBody>
      </p:sp>
      <p:graphicFrame>
        <p:nvGraphicFramePr>
          <p:cNvPr id="3" name="Tabulk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7530235"/>
              </p:ext>
            </p:extLst>
          </p:nvPr>
        </p:nvGraphicFramePr>
        <p:xfrm>
          <a:off x="179512" y="1628800"/>
          <a:ext cx="8748465" cy="454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16155"/>
                <a:gridCol w="2916155"/>
                <a:gridCol w="2916155"/>
              </a:tblGrid>
              <a:tr h="273842">
                <a:tc>
                  <a:txBody>
                    <a:bodyPr/>
                    <a:lstStyle/>
                    <a:p>
                      <a:r>
                        <a:rPr lang="cs-CZ" dirty="0" smtClean="0"/>
                        <a:t>Úkol 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Řešení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Postup</a:t>
                      </a:r>
                      <a:endParaRPr lang="cs-CZ" dirty="0"/>
                    </a:p>
                  </a:txBody>
                  <a:tcPr/>
                </a:tc>
              </a:tr>
              <a:tr h="877796">
                <a:tc>
                  <a:txBody>
                    <a:bodyPr/>
                    <a:lstStyle/>
                    <a:p>
                      <a:r>
                        <a:rPr lang="cs-CZ" sz="1600" dirty="0" smtClean="0"/>
                        <a:t>a) proveďte převod této americké kotace na evropskou kotaci</a:t>
                      </a:r>
                      <a:endParaRPr lang="cs-CZ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dirty="0" smtClean="0"/>
                        <a:t>EUR/USD 0,8229 (</a:t>
                      </a:r>
                      <a:r>
                        <a:rPr lang="cs-CZ" sz="1600" dirty="0" err="1" smtClean="0"/>
                        <a:t>bid</a:t>
                      </a:r>
                      <a:r>
                        <a:rPr lang="cs-CZ" sz="1600" dirty="0" smtClean="0"/>
                        <a:t>), 0,8234 (</a:t>
                      </a:r>
                      <a:r>
                        <a:rPr lang="cs-CZ" sz="1600" dirty="0" err="1" smtClean="0"/>
                        <a:t>ask</a:t>
                      </a:r>
                      <a:r>
                        <a:rPr lang="cs-CZ" sz="1600" dirty="0" smtClean="0"/>
                        <a:t>)</a:t>
                      </a:r>
                    </a:p>
                    <a:p>
                      <a:endParaRPr lang="cs-CZ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600" dirty="0" smtClean="0"/>
                        <a:t>1,21</a:t>
                      </a:r>
                      <a:r>
                        <a:rPr lang="en-US" sz="1600" dirty="0" smtClean="0"/>
                        <a:t>~</a:t>
                      </a:r>
                      <a:r>
                        <a:rPr lang="cs-CZ" sz="1600" dirty="0" smtClean="0"/>
                        <a:t> USD/EUR =</a:t>
                      </a:r>
                      <a:r>
                        <a:rPr lang="en-US" sz="1600" dirty="0" smtClean="0"/>
                        <a:t>&gt; 1,21~ USD=1 EUR</a:t>
                      </a:r>
                    </a:p>
                    <a:p>
                      <a:r>
                        <a:rPr lang="en-US" sz="1600" dirty="0" smtClean="0"/>
                        <a:t>1 USD = 1/1,21~ EUR =&gt; 1/1,21~ EUR/USD</a:t>
                      </a:r>
                      <a:r>
                        <a:rPr lang="cs-CZ" sz="1600" dirty="0" smtClean="0"/>
                        <a:t> a prohodit </a:t>
                      </a:r>
                      <a:r>
                        <a:rPr lang="cs-CZ" sz="1600" dirty="0" err="1" smtClean="0"/>
                        <a:t>bid</a:t>
                      </a:r>
                      <a:r>
                        <a:rPr lang="cs-CZ" sz="1600" baseline="0" dirty="0" smtClean="0"/>
                        <a:t> a </a:t>
                      </a:r>
                      <a:r>
                        <a:rPr lang="cs-CZ" sz="1600" baseline="0" dirty="0" err="1" smtClean="0"/>
                        <a:t>ask</a:t>
                      </a:r>
                      <a:r>
                        <a:rPr lang="cs-CZ" sz="1600" baseline="0" dirty="0" smtClean="0"/>
                        <a:t>. Protože jiný kontrakt: teď se obchoduje dolar a ne euro!</a:t>
                      </a:r>
                      <a:endParaRPr lang="en-US" sz="1600" dirty="0" smtClean="0"/>
                    </a:p>
                  </a:txBody>
                  <a:tcPr/>
                </a:tc>
              </a:tr>
              <a:tr h="675228">
                <a:tc>
                  <a:txBody>
                    <a:bodyPr/>
                    <a:lstStyle/>
                    <a:p>
                      <a:r>
                        <a:rPr lang="cs-CZ" sz="1600" dirty="0" smtClean="0"/>
                        <a:t>b) proveďte převod této </a:t>
                      </a:r>
                      <a:r>
                        <a:rPr lang="cs-CZ" sz="1600" dirty="0" err="1" smtClean="0"/>
                        <a:t>outright</a:t>
                      </a:r>
                      <a:r>
                        <a:rPr lang="cs-CZ" sz="1600" dirty="0" smtClean="0"/>
                        <a:t> kotace na kotaci v </a:t>
                      </a:r>
                      <a:r>
                        <a:rPr lang="cs-CZ" sz="1600" dirty="0" err="1" smtClean="0"/>
                        <a:t>small</a:t>
                      </a:r>
                      <a:r>
                        <a:rPr lang="cs-CZ" sz="1600" dirty="0" smtClean="0"/>
                        <a:t> </a:t>
                      </a:r>
                      <a:r>
                        <a:rPr lang="cs-CZ" sz="1600" dirty="0" err="1" smtClean="0"/>
                        <a:t>figure</a:t>
                      </a:r>
                      <a:r>
                        <a:rPr lang="cs-CZ" sz="1600" dirty="0" smtClean="0"/>
                        <a:t> pro americkou i evropskou kotaci</a:t>
                      </a:r>
                      <a:endParaRPr lang="cs-CZ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dirty="0" smtClean="0"/>
                        <a:t>americká kotace 45-52, evropská kotace 29-34</a:t>
                      </a:r>
                    </a:p>
                    <a:p>
                      <a:endParaRPr lang="cs-CZ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600" dirty="0" smtClean="0"/>
                        <a:t>Vezmu poslední čísla, která se liší (stejný</a:t>
                      </a:r>
                      <a:r>
                        <a:rPr lang="cs-CZ" sz="1600" baseline="0" dirty="0" smtClean="0"/>
                        <a:t> počet číslic u </a:t>
                      </a:r>
                      <a:r>
                        <a:rPr lang="cs-CZ" sz="1600" baseline="0" dirty="0" err="1" smtClean="0"/>
                        <a:t>bid</a:t>
                      </a:r>
                      <a:r>
                        <a:rPr lang="cs-CZ" sz="1600" baseline="0" dirty="0" smtClean="0"/>
                        <a:t> i </a:t>
                      </a:r>
                      <a:r>
                        <a:rPr lang="cs-CZ" sz="1600" baseline="0" dirty="0" err="1" smtClean="0"/>
                        <a:t>ask</a:t>
                      </a:r>
                      <a:r>
                        <a:rPr lang="cs-CZ" sz="1600" baseline="0" dirty="0" smtClean="0"/>
                        <a:t>).</a:t>
                      </a:r>
                      <a:endParaRPr lang="cs-CZ" sz="1600" dirty="0"/>
                    </a:p>
                  </a:txBody>
                  <a:tcPr/>
                </a:tc>
              </a:tr>
              <a:tr h="1485501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c)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cs-CZ" sz="1600" dirty="0" smtClean="0"/>
                        <a:t>vypočítejte velikost </a:t>
                      </a:r>
                      <a:r>
                        <a:rPr lang="cs-CZ" sz="1600" dirty="0" err="1" smtClean="0"/>
                        <a:t>spreadu</a:t>
                      </a:r>
                      <a:r>
                        <a:rPr lang="cs-CZ" sz="1600" dirty="0" smtClean="0"/>
                        <a:t> (kurzového rozpětí) mezi </a:t>
                      </a:r>
                      <a:r>
                        <a:rPr lang="cs-CZ" sz="1600" dirty="0" err="1" smtClean="0"/>
                        <a:t>bid</a:t>
                      </a:r>
                      <a:r>
                        <a:rPr lang="cs-CZ" sz="1600" dirty="0" smtClean="0"/>
                        <a:t>/</a:t>
                      </a:r>
                      <a:r>
                        <a:rPr lang="cs-CZ" sz="1600" dirty="0" err="1" smtClean="0"/>
                        <a:t>ask</a:t>
                      </a:r>
                      <a:r>
                        <a:rPr lang="cs-CZ" sz="1600" dirty="0" smtClean="0"/>
                        <a:t> kurzem v </a:t>
                      </a:r>
                      <a:r>
                        <a:rPr lang="cs-CZ" sz="1600" dirty="0" err="1" smtClean="0"/>
                        <a:t>points</a:t>
                      </a:r>
                      <a:r>
                        <a:rPr lang="cs-CZ" sz="1600" dirty="0" smtClean="0"/>
                        <a:t>, resp. </a:t>
                      </a:r>
                      <a:r>
                        <a:rPr lang="cs-CZ" sz="1600" dirty="0" err="1" smtClean="0"/>
                        <a:t>pips</a:t>
                      </a:r>
                      <a:r>
                        <a:rPr lang="cs-CZ" sz="1600" dirty="0" smtClean="0"/>
                        <a:t> (bodech) a v procentech pro americkou i evropskou kotaci </a:t>
                      </a:r>
                      <a:endParaRPr lang="cs-CZ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dirty="0" smtClean="0"/>
                        <a:t>americká kotace 7 </a:t>
                      </a:r>
                      <a:r>
                        <a:rPr lang="cs-CZ" sz="1600" dirty="0" err="1" smtClean="0"/>
                        <a:t>points</a:t>
                      </a:r>
                      <a:r>
                        <a:rPr lang="cs-CZ" sz="1600" dirty="0" smtClean="0"/>
                        <a:t> (bodů), tj. 0,058 % z kurzu střed (1,21485 USD/EUR), evropská kotace 5 </a:t>
                      </a:r>
                      <a:r>
                        <a:rPr lang="cs-CZ" sz="1600" dirty="0" err="1" smtClean="0"/>
                        <a:t>points</a:t>
                      </a:r>
                      <a:r>
                        <a:rPr lang="cs-CZ" sz="1600" dirty="0" smtClean="0"/>
                        <a:t> (bodů), tj. 0,061 % z kurzu střed (0,82315 EUR/USD)</a:t>
                      </a:r>
                    </a:p>
                    <a:p>
                      <a:endParaRPr lang="cs-CZ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Spread</a:t>
                      </a:r>
                      <a:r>
                        <a:rPr lang="en-US" sz="1600" baseline="0" dirty="0" smtClean="0"/>
                        <a:t> = </a:t>
                      </a:r>
                      <a:r>
                        <a:rPr lang="en-US" sz="1600" baseline="0" dirty="0" err="1" smtClean="0"/>
                        <a:t>absolutn</a:t>
                      </a:r>
                      <a:r>
                        <a:rPr lang="cs-CZ" sz="1600" baseline="0" dirty="0" smtClean="0"/>
                        <a:t>í hodnota (</a:t>
                      </a:r>
                      <a:r>
                        <a:rPr lang="cs-CZ" sz="1600" baseline="0" dirty="0" err="1" smtClean="0"/>
                        <a:t>bid</a:t>
                      </a:r>
                      <a:r>
                        <a:rPr lang="cs-CZ" sz="1600" baseline="0" dirty="0" smtClean="0"/>
                        <a:t> – </a:t>
                      </a:r>
                      <a:r>
                        <a:rPr lang="cs-CZ" sz="1600" baseline="0" dirty="0" err="1" smtClean="0"/>
                        <a:t>ask</a:t>
                      </a:r>
                      <a:r>
                        <a:rPr lang="cs-CZ" sz="1600" baseline="0" dirty="0" smtClean="0"/>
                        <a:t>)</a:t>
                      </a:r>
                    </a:p>
                    <a:p>
                      <a:endParaRPr lang="cs-CZ" sz="1600" baseline="0" dirty="0" smtClean="0"/>
                    </a:p>
                    <a:p>
                      <a:r>
                        <a:rPr lang="cs-CZ" sz="1600" baseline="0" dirty="0" err="1" smtClean="0"/>
                        <a:t>Spread</a:t>
                      </a:r>
                      <a:r>
                        <a:rPr lang="cs-CZ" sz="1600" baseline="0" dirty="0" smtClean="0"/>
                        <a:t> v procentech = </a:t>
                      </a:r>
                      <a:r>
                        <a:rPr lang="cs-CZ" sz="1600" baseline="0" dirty="0" err="1" smtClean="0"/>
                        <a:t>spread</a:t>
                      </a:r>
                      <a:r>
                        <a:rPr lang="cs-CZ" sz="1600" baseline="0" dirty="0" smtClean="0"/>
                        <a:t> / střed</a:t>
                      </a:r>
                    </a:p>
                    <a:p>
                      <a:endParaRPr lang="cs-CZ" sz="1600" baseline="0" dirty="0" smtClean="0"/>
                    </a:p>
                    <a:p>
                      <a:r>
                        <a:rPr lang="cs-CZ" sz="1600" baseline="0" dirty="0" smtClean="0"/>
                        <a:t>Střed = (</a:t>
                      </a:r>
                      <a:r>
                        <a:rPr lang="cs-CZ" sz="1600" baseline="0" dirty="0" err="1" smtClean="0"/>
                        <a:t>bid</a:t>
                      </a:r>
                      <a:r>
                        <a:rPr lang="cs-CZ" sz="1600" baseline="0" dirty="0" smtClean="0"/>
                        <a:t> + </a:t>
                      </a:r>
                      <a:r>
                        <a:rPr lang="cs-CZ" sz="1600" baseline="0" dirty="0" err="1" smtClean="0"/>
                        <a:t>ask</a:t>
                      </a:r>
                      <a:r>
                        <a:rPr lang="cs-CZ" sz="1600" baseline="0" dirty="0" smtClean="0"/>
                        <a:t>)/2</a:t>
                      </a:r>
                      <a:endParaRPr lang="cs-CZ" sz="16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Obdélník 6"/>
          <p:cNvSpPr/>
          <p:nvPr/>
        </p:nvSpPr>
        <p:spPr>
          <a:xfrm>
            <a:off x="7668344" y="188640"/>
            <a:ext cx="1475656" cy="792088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Řešení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9857710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Bollingerova</a:t>
            </a:r>
            <a:r>
              <a:rPr lang="cs-CZ" dirty="0" smtClean="0"/>
              <a:t> pásma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cs-CZ" dirty="0" smtClean="0"/>
              <a:t>Založeno na statistické </a:t>
            </a:r>
            <a:r>
              <a:rPr lang="cs-CZ" dirty="0" smtClean="0"/>
              <a:t>analýze pohybujícího se okénka:</a:t>
            </a:r>
          </a:p>
          <a:p>
            <a:pPr lvl="1"/>
            <a:r>
              <a:rPr lang="cs-CZ" b="1" dirty="0" smtClean="0"/>
              <a:t>Klouzavý průměr </a:t>
            </a:r>
            <a:r>
              <a:rPr lang="cs-CZ" dirty="0" smtClean="0"/>
              <a:t>je „rovnovážná“ hodnota</a:t>
            </a:r>
          </a:p>
          <a:p>
            <a:pPr lvl="1"/>
            <a:r>
              <a:rPr lang="cs-CZ" dirty="0" smtClean="0"/>
              <a:t>„</a:t>
            </a:r>
            <a:r>
              <a:rPr lang="cs-CZ" b="1" dirty="0" smtClean="0"/>
              <a:t>Standardní</a:t>
            </a:r>
            <a:r>
              <a:rPr lang="cs-CZ" dirty="0" smtClean="0"/>
              <a:t>“ kolísání je měřeno klouzavou směrodatnou odchylkou</a:t>
            </a:r>
          </a:p>
          <a:p>
            <a:pPr lvl="1"/>
            <a:r>
              <a:rPr lang="cs-CZ" dirty="0" smtClean="0"/>
              <a:t>„</a:t>
            </a:r>
            <a:r>
              <a:rPr lang="cs-CZ" b="1" dirty="0" smtClean="0"/>
              <a:t>Mimořádné</a:t>
            </a:r>
            <a:r>
              <a:rPr lang="cs-CZ" dirty="0" smtClean="0"/>
              <a:t>“ vychýlení je anomálie, která bude rychle zkorigována návratem ke klouzavému průměru</a:t>
            </a:r>
          </a:p>
          <a:p>
            <a:pPr lvl="1"/>
            <a:r>
              <a:rPr lang="cs-CZ" dirty="0" smtClean="0"/>
              <a:t>Na tomto návratu se spekulačně „svezeme“</a:t>
            </a:r>
            <a:endParaRPr lang="cs-CZ" dirty="0" smtClean="0"/>
          </a:p>
          <a:p>
            <a:r>
              <a:rPr lang="cs-CZ" dirty="0" smtClean="0"/>
              <a:t>Podobné </a:t>
            </a:r>
            <a:r>
              <a:rPr lang="cs-CZ" dirty="0" smtClean="0"/>
              <a:t>metodě</a:t>
            </a:r>
            <a:r>
              <a:rPr lang="cs-CZ" dirty="0" smtClean="0"/>
              <a:t> </a:t>
            </a:r>
            <a:r>
              <a:rPr lang="cs-CZ" dirty="0" err="1" smtClean="0"/>
              <a:t>Value</a:t>
            </a:r>
            <a:r>
              <a:rPr lang="cs-CZ" dirty="0" smtClean="0"/>
              <a:t> </a:t>
            </a:r>
            <a:r>
              <a:rPr lang="cs-CZ" dirty="0" err="1" smtClean="0"/>
              <a:t>at</a:t>
            </a:r>
            <a:r>
              <a:rPr lang="cs-CZ" dirty="0" smtClean="0"/>
              <a:t> </a:t>
            </a:r>
            <a:r>
              <a:rPr lang="cs-CZ" dirty="0" smtClean="0"/>
              <a:t>Risk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cs-CZ" b="1" dirty="0" smtClean="0"/>
              <a:t>Problémy</a:t>
            </a:r>
            <a:endParaRPr lang="cs-CZ" b="1" dirty="0" smtClean="0"/>
          </a:p>
          <a:p>
            <a:r>
              <a:rPr lang="cs-CZ" dirty="0" smtClean="0"/>
              <a:t>S</a:t>
            </a:r>
            <a:r>
              <a:rPr lang="cs-CZ" dirty="0" smtClean="0"/>
              <a:t>tatistika </a:t>
            </a:r>
            <a:r>
              <a:rPr lang="cs-CZ" dirty="0" smtClean="0"/>
              <a:t>nefunguje, když se mění prostředí</a:t>
            </a:r>
          </a:p>
          <a:p>
            <a:r>
              <a:rPr lang="cs-CZ" dirty="0" smtClean="0"/>
              <a:t>Může dávat iluzi jistoty (</a:t>
            </a:r>
            <a:r>
              <a:rPr lang="cs-CZ" dirty="0" err="1" smtClean="0"/>
              <a:t>Nassim</a:t>
            </a:r>
            <a:r>
              <a:rPr lang="cs-CZ" dirty="0" smtClean="0"/>
              <a:t> </a:t>
            </a:r>
            <a:r>
              <a:rPr lang="cs-CZ" dirty="0" err="1" smtClean="0"/>
              <a:t>Taleb</a:t>
            </a:r>
            <a:r>
              <a:rPr lang="cs-CZ" dirty="0" smtClean="0"/>
              <a:t>)</a:t>
            </a:r>
          </a:p>
          <a:p>
            <a:r>
              <a:rPr lang="cs-CZ" dirty="0" smtClean="0"/>
              <a:t>Jak nastavit kvantil?</a:t>
            </a:r>
          </a:p>
          <a:p>
            <a:r>
              <a:rPr lang="cs-CZ" dirty="0" smtClean="0"/>
              <a:t>Není jasné, kdy prodat</a:t>
            </a:r>
          </a:p>
          <a:p>
            <a:r>
              <a:rPr lang="cs-CZ" dirty="0" smtClean="0"/>
              <a:t>Překročení pásma může být skokové a nemusíme stihnout zareagovat</a:t>
            </a:r>
          </a:p>
          <a:p>
            <a:r>
              <a:rPr lang="cs-CZ" dirty="0" smtClean="0"/>
              <a:t>Kurz se obvykle dlouhodobě vyvíjí ve směru překročení pásma; není dobrá strategie na dlouhodobé držení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5396070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Příklad 3: řešení</a:t>
            </a:r>
            <a:endParaRPr lang="cs-CZ" dirty="0"/>
          </a:p>
        </p:txBody>
      </p:sp>
      <p:sp>
        <p:nvSpPr>
          <p:cNvPr id="6" name="TextovéPole 5"/>
          <p:cNvSpPr txBox="1"/>
          <p:nvPr/>
        </p:nvSpPr>
        <p:spPr>
          <a:xfrm>
            <a:off x="5687589" y="4628301"/>
            <a:ext cx="276817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>
                <a:solidFill>
                  <a:srgbClr val="FF0000"/>
                </a:solidFill>
              </a:rPr>
              <a:t>Kdy je možná arbitráž?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cs-CZ" b="1" dirty="0" smtClean="0">
                <a:solidFill>
                  <a:srgbClr val="FF0000"/>
                </a:solidFill>
              </a:rPr>
              <a:t>BID jednoho je vyšší než ASK jiného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cs-CZ" b="1" dirty="0" smtClean="0">
                <a:solidFill>
                  <a:srgbClr val="FF0000"/>
                </a:solidFill>
              </a:rPr>
              <a:t>ASK jednoho je nižší než BID jiného</a:t>
            </a:r>
          </a:p>
        </p:txBody>
      </p:sp>
      <p:sp>
        <p:nvSpPr>
          <p:cNvPr id="8" name="TextovéPole 7"/>
          <p:cNvSpPr txBox="1"/>
          <p:nvPr/>
        </p:nvSpPr>
        <p:spPr>
          <a:xfrm>
            <a:off x="107504" y="1268760"/>
            <a:ext cx="89289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Rozhodněte</a:t>
            </a:r>
            <a:r>
              <a:rPr lang="cs-CZ" dirty="0"/>
              <a:t>, zda níže uvedené kotace kurzu CZK a USD zakládají příležitost k dvoustranné arbitráži. Předpokládejte, že máte k dispozici 10 mil. CZK.</a:t>
            </a:r>
          </a:p>
          <a:p>
            <a:endParaRPr lang="cs-CZ" dirty="0"/>
          </a:p>
        </p:txBody>
      </p:sp>
      <p:graphicFrame>
        <p:nvGraphicFramePr>
          <p:cNvPr id="3" name="Tabulk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8009705"/>
              </p:ext>
            </p:extLst>
          </p:nvPr>
        </p:nvGraphicFramePr>
        <p:xfrm>
          <a:off x="611560" y="2403365"/>
          <a:ext cx="6096000" cy="1656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BID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ASK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dirty="0" smtClean="0"/>
                        <a:t>Československá</a:t>
                      </a:r>
                      <a:r>
                        <a:rPr lang="cs-CZ" baseline="0" dirty="0" smtClean="0"/>
                        <a:t> obchodní banka a.s.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27,458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27,464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dirty="0" err="1" smtClean="0"/>
                        <a:t>Komeční</a:t>
                      </a:r>
                      <a:r>
                        <a:rPr lang="cs-CZ" baseline="0" dirty="0" smtClean="0"/>
                        <a:t> banka, a.s.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27,469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27,475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ovéPole 4"/>
          <p:cNvSpPr txBox="1"/>
          <p:nvPr/>
        </p:nvSpPr>
        <p:spPr>
          <a:xfrm>
            <a:off x="467544" y="2007424"/>
            <a:ext cx="58326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/>
              <a:t>Kurzovní lístek USD/CZK</a:t>
            </a:r>
            <a:endParaRPr lang="cs-CZ" b="1" dirty="0"/>
          </a:p>
        </p:txBody>
      </p:sp>
      <p:sp>
        <p:nvSpPr>
          <p:cNvPr id="10" name="Obdélník 9"/>
          <p:cNvSpPr/>
          <p:nvPr/>
        </p:nvSpPr>
        <p:spPr>
          <a:xfrm>
            <a:off x="467544" y="4293096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cs-CZ" b="1" dirty="0" smtClean="0"/>
              <a:t>Řešení</a:t>
            </a:r>
          </a:p>
          <a:p>
            <a:r>
              <a:rPr lang="cs-CZ" dirty="0" smtClean="0"/>
              <a:t>Existuje </a:t>
            </a:r>
            <a:r>
              <a:rPr lang="cs-CZ" dirty="0"/>
              <a:t>příležitost k </a:t>
            </a:r>
            <a:r>
              <a:rPr lang="cs-CZ" dirty="0" smtClean="0"/>
              <a:t>arbitráži.</a:t>
            </a:r>
          </a:p>
          <a:p>
            <a:pPr marL="342900" indent="-342900">
              <a:buAutoNum type="arabicPeriod"/>
            </a:pPr>
            <a:r>
              <a:rPr lang="cs-CZ" dirty="0" smtClean="0"/>
              <a:t>Nákupem USD </a:t>
            </a:r>
            <a:r>
              <a:rPr lang="cs-CZ" dirty="0"/>
              <a:t>u dealera ČSOB získáme za </a:t>
            </a:r>
            <a:r>
              <a:rPr lang="cs-CZ" dirty="0" smtClean="0"/>
              <a:t>10 </a:t>
            </a:r>
            <a:r>
              <a:rPr lang="cs-CZ" dirty="0"/>
              <a:t>mil. CZK 364 113,02 USD </a:t>
            </a:r>
            <a:endParaRPr lang="cs-CZ" dirty="0" smtClean="0"/>
          </a:p>
          <a:p>
            <a:pPr marL="342900" indent="-342900">
              <a:buAutoNum type="arabicPeriod"/>
            </a:pPr>
            <a:r>
              <a:rPr lang="cs-CZ" dirty="0" smtClean="0"/>
              <a:t>Následným prodejem </a:t>
            </a:r>
            <a:r>
              <a:rPr lang="cs-CZ" dirty="0"/>
              <a:t>USD u dealera KB získáme 10 001 820,55 CZK </a:t>
            </a:r>
          </a:p>
          <a:p>
            <a:r>
              <a:rPr lang="cs-CZ" dirty="0" smtClean="0"/>
              <a:t>Arbitrážní </a:t>
            </a:r>
            <a:r>
              <a:rPr lang="cs-CZ" dirty="0"/>
              <a:t>zisk </a:t>
            </a:r>
            <a:r>
              <a:rPr lang="cs-CZ" dirty="0" smtClean="0"/>
              <a:t>je </a:t>
            </a:r>
            <a:r>
              <a:rPr lang="cs-CZ" dirty="0"/>
              <a:t>1 820,55 </a:t>
            </a:r>
            <a:r>
              <a:rPr lang="cs-CZ" dirty="0" smtClean="0"/>
              <a:t>CZK</a:t>
            </a:r>
            <a:endParaRPr lang="cs-CZ" dirty="0"/>
          </a:p>
        </p:txBody>
      </p:sp>
      <p:cxnSp>
        <p:nvCxnSpPr>
          <p:cNvPr id="7" name="Přímá spojnice se šipkou 6"/>
          <p:cNvCxnSpPr/>
          <p:nvPr/>
        </p:nvCxnSpPr>
        <p:spPr>
          <a:xfrm flipH="1">
            <a:off x="3563888" y="3115420"/>
            <a:ext cx="1296144" cy="738664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ovéPole 10"/>
          <p:cNvSpPr txBox="1"/>
          <p:nvPr/>
        </p:nvSpPr>
        <p:spPr>
          <a:xfrm>
            <a:off x="4860032" y="3122773"/>
            <a:ext cx="2144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>
                <a:solidFill>
                  <a:srgbClr val="FF0000"/>
                </a:solidFill>
              </a:rPr>
              <a:t>Tady koupím USD</a:t>
            </a:r>
            <a:endParaRPr lang="cs-CZ" b="1" dirty="0">
              <a:solidFill>
                <a:srgbClr val="FF0000"/>
              </a:solidFill>
            </a:endParaRPr>
          </a:p>
        </p:txBody>
      </p:sp>
      <p:sp>
        <p:nvSpPr>
          <p:cNvPr id="12" name="TextovéPole 11"/>
          <p:cNvSpPr txBox="1"/>
          <p:nvPr/>
        </p:nvSpPr>
        <p:spPr>
          <a:xfrm>
            <a:off x="2950599" y="3969930"/>
            <a:ext cx="33177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>
                <a:solidFill>
                  <a:srgbClr val="FF0000"/>
                </a:solidFill>
              </a:rPr>
              <a:t>Sem je odnesu a dostanu za ně víc CZK než jsem měl původně</a:t>
            </a:r>
            <a:endParaRPr lang="cs-CZ" b="1" dirty="0">
              <a:solidFill>
                <a:srgbClr val="FF0000"/>
              </a:solidFill>
            </a:endParaRPr>
          </a:p>
        </p:txBody>
      </p:sp>
      <p:sp>
        <p:nvSpPr>
          <p:cNvPr id="15" name="Obdélník 14"/>
          <p:cNvSpPr/>
          <p:nvPr/>
        </p:nvSpPr>
        <p:spPr>
          <a:xfrm>
            <a:off x="7668344" y="188640"/>
            <a:ext cx="1475656" cy="792088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Řešení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540859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Příklad 4: Křížový kurz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95536" y="1412776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1800" dirty="0" smtClean="0"/>
              <a:t>Doplňte </a:t>
            </a:r>
            <a:r>
              <a:rPr lang="cs-CZ" sz="1800" dirty="0"/>
              <a:t>chybějící křížové kurzy (AUD/EUR, GBP/CHF a JPY/GBP) do přiložené tabulky z Wall Street </a:t>
            </a:r>
            <a:r>
              <a:rPr lang="cs-CZ" sz="1800" dirty="0" err="1"/>
              <a:t>Journal</a:t>
            </a:r>
            <a:r>
              <a:rPr lang="cs-CZ" sz="1800" dirty="0" smtClean="0"/>
              <a:t>.</a:t>
            </a:r>
            <a:endParaRPr lang="en-US" sz="1800" dirty="0"/>
          </a:p>
        </p:txBody>
      </p:sp>
      <p:pic>
        <p:nvPicPr>
          <p:cNvPr id="1026" name="Picture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5" y="2132856"/>
            <a:ext cx="5374645" cy="2036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" name="Tabulka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1721849"/>
              </p:ext>
            </p:extLst>
          </p:nvPr>
        </p:nvGraphicFramePr>
        <p:xfrm>
          <a:off x="503547" y="3858446"/>
          <a:ext cx="8418696" cy="2392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3116"/>
                <a:gridCol w="1403116"/>
                <a:gridCol w="1403116"/>
                <a:gridCol w="1403116"/>
                <a:gridCol w="1403116"/>
                <a:gridCol w="1403116"/>
              </a:tblGrid>
              <a:tr h="370840"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cs-CZ" dirty="0" smtClean="0"/>
                        <a:t>Křížový kurz pomocí</a:t>
                      </a:r>
                      <a:r>
                        <a:rPr lang="cs-CZ" baseline="0" dirty="0" smtClean="0"/>
                        <a:t> USD</a:t>
                      </a:r>
                      <a:endParaRPr lang="cs-CZ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n-US" baseline="0" dirty="0" smtClean="0"/>
                        <a:t>Z </a:t>
                      </a:r>
                      <a:r>
                        <a:rPr lang="en-US" baseline="0" dirty="0" err="1" smtClean="0"/>
                        <a:t>opa</a:t>
                      </a:r>
                      <a:r>
                        <a:rPr lang="cs-CZ" baseline="0" dirty="0" err="1" smtClean="0"/>
                        <a:t>čného</a:t>
                      </a:r>
                      <a:r>
                        <a:rPr lang="cs-CZ" baseline="0" dirty="0" smtClean="0"/>
                        <a:t> směru kotace</a:t>
                      </a:r>
                      <a:r>
                        <a:rPr lang="en-US" baseline="0" dirty="0" smtClean="0"/>
                        <a:t> *</a:t>
                      </a:r>
                      <a:r>
                        <a:rPr lang="cs-CZ" baseline="0" dirty="0" smtClean="0"/>
                        <a:t> </a:t>
                      </a:r>
                      <a:endParaRPr lang="cs-CZ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cs-CZ" dirty="0" smtClean="0"/>
                        <a:t>Křížový</a:t>
                      </a:r>
                      <a:r>
                        <a:rPr lang="cs-CZ" baseline="0" dirty="0" smtClean="0"/>
                        <a:t> kurz</a:t>
                      </a:r>
                      <a:r>
                        <a:rPr lang="cs-CZ" dirty="0" smtClean="0"/>
                        <a:t> podle </a:t>
                      </a:r>
                      <a:r>
                        <a:rPr lang="cs-CZ" dirty="0" smtClean="0"/>
                        <a:t>DKK</a:t>
                      </a:r>
                      <a:r>
                        <a:rPr lang="en-US" dirty="0" smtClean="0"/>
                        <a:t>**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První měna</a:t>
                      </a:r>
                      <a:r>
                        <a:rPr lang="cs-CZ" baseline="0" dirty="0" smtClean="0"/>
                        <a:t> v USD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Druhá měna v USD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Po</a:t>
                      </a:r>
                      <a:r>
                        <a:rPr lang="cs-CZ" baseline="0" dirty="0" smtClean="0"/>
                        <a:t> </a:t>
                      </a:r>
                      <a:r>
                        <a:rPr lang="cs-CZ" dirty="0" smtClean="0"/>
                        <a:t>vydělení (řešení)</a:t>
                      </a:r>
                      <a:endParaRPr lang="cs-CZ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b="1" dirty="0" smtClean="0"/>
                        <a:t>AUD/EUR</a:t>
                      </a:r>
                      <a:endParaRPr lang="cs-CZ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1,6879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0,9267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b="1" dirty="0" smtClean="0"/>
                        <a:t>1,8214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1,8215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1,8223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b="1" dirty="0" smtClean="0"/>
                        <a:t>GBP/CHF</a:t>
                      </a:r>
                      <a:endParaRPr lang="cs-CZ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0,6204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1,3622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b="1" dirty="0" smtClean="0"/>
                        <a:t>0,4554</a:t>
                      </a:r>
                    </a:p>
                    <a:p>
                      <a:endParaRPr lang="cs-CZ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0,4554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0,4555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b="1" dirty="0" smtClean="0"/>
                        <a:t>JPY/GBP</a:t>
                      </a:r>
                      <a:endParaRPr lang="cs-CZ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120,31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0,6204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b="1" dirty="0" smtClean="0"/>
                        <a:t>193,92</a:t>
                      </a:r>
                      <a:endParaRPr lang="cs-CZ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192,31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192,75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TextovéPole 7"/>
          <p:cNvSpPr txBox="1"/>
          <p:nvPr/>
        </p:nvSpPr>
        <p:spPr>
          <a:xfrm>
            <a:off x="5832140" y="3150960"/>
            <a:ext cx="3096344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cs-CZ" sz="1600" b="1" dirty="0" smtClean="0"/>
              <a:t>Postup (pro AUD/EUR):</a:t>
            </a:r>
          </a:p>
          <a:p>
            <a:r>
              <a:rPr lang="cs-CZ" sz="1600" dirty="0" smtClean="0"/>
              <a:t>AUD/EUR = (AUD/USD)/(EUR/USD) </a:t>
            </a:r>
            <a:endParaRPr lang="cs-CZ" sz="1600" dirty="0"/>
          </a:p>
        </p:txBody>
      </p:sp>
      <p:sp>
        <p:nvSpPr>
          <p:cNvPr id="9" name="TextovéPole 8"/>
          <p:cNvSpPr txBox="1"/>
          <p:nvPr/>
        </p:nvSpPr>
        <p:spPr>
          <a:xfrm>
            <a:off x="5323802" y="2274128"/>
            <a:ext cx="3779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>
                <a:solidFill>
                  <a:srgbClr val="FF0000"/>
                </a:solidFill>
              </a:rPr>
              <a:t>1 jednotka této měny…</a:t>
            </a:r>
            <a:endParaRPr lang="cs-CZ" b="1" dirty="0">
              <a:solidFill>
                <a:srgbClr val="FF0000"/>
              </a:solidFill>
            </a:endParaRPr>
          </a:p>
        </p:txBody>
      </p:sp>
      <p:sp>
        <p:nvSpPr>
          <p:cNvPr id="11" name="TextovéPole 10"/>
          <p:cNvSpPr txBox="1"/>
          <p:nvPr/>
        </p:nvSpPr>
        <p:spPr>
          <a:xfrm>
            <a:off x="503547" y="2708920"/>
            <a:ext cx="16921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>
                <a:solidFill>
                  <a:srgbClr val="FF0000"/>
                </a:solidFill>
              </a:rPr>
              <a:t>…v jednotkách měny této země</a:t>
            </a:r>
            <a:endParaRPr lang="cs-CZ" b="1" dirty="0">
              <a:solidFill>
                <a:srgbClr val="FF0000"/>
              </a:solidFill>
            </a:endParaRPr>
          </a:p>
        </p:txBody>
      </p:sp>
      <p:cxnSp>
        <p:nvCxnSpPr>
          <p:cNvPr id="5" name="Přímá spojnice 4"/>
          <p:cNvCxnSpPr/>
          <p:nvPr/>
        </p:nvCxnSpPr>
        <p:spPr>
          <a:xfrm>
            <a:off x="2843808" y="2708920"/>
            <a:ext cx="4536504" cy="0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Přímá spojnice 11"/>
          <p:cNvCxnSpPr/>
          <p:nvPr/>
        </p:nvCxnSpPr>
        <p:spPr>
          <a:xfrm flipV="1">
            <a:off x="2843808" y="2697934"/>
            <a:ext cx="0" cy="1160512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Obdélník 14"/>
          <p:cNvSpPr/>
          <p:nvPr/>
        </p:nvSpPr>
        <p:spPr>
          <a:xfrm>
            <a:off x="7668344" y="188640"/>
            <a:ext cx="1475656" cy="792088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Řešení</a:t>
            </a:r>
            <a:endParaRPr lang="cs-CZ" dirty="0"/>
          </a:p>
        </p:txBody>
      </p:sp>
      <p:sp>
        <p:nvSpPr>
          <p:cNvPr id="13" name="TextovéPole 12"/>
          <p:cNvSpPr txBox="1"/>
          <p:nvPr/>
        </p:nvSpPr>
        <p:spPr>
          <a:xfrm>
            <a:off x="143000" y="6237312"/>
            <a:ext cx="9001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* </a:t>
            </a:r>
            <a:r>
              <a:rPr lang="cs-CZ" dirty="0" smtClean="0"/>
              <a:t>Tj</a:t>
            </a:r>
            <a:r>
              <a:rPr lang="cs-CZ" dirty="0" smtClean="0"/>
              <a:t>. např. AUD/EUR pomocí EUR/AUD, který není v tabulce zakryt. To ale není křížový kurz</a:t>
            </a:r>
            <a:r>
              <a:rPr lang="cs-CZ" dirty="0" smtClean="0"/>
              <a:t>!</a:t>
            </a:r>
            <a:endParaRPr lang="en-US" dirty="0" smtClean="0"/>
          </a:p>
          <a:p>
            <a:r>
              <a:rPr lang="en-US" dirty="0" smtClean="0"/>
              <a:t>** K</a:t>
            </a:r>
            <a:r>
              <a:rPr lang="cs-CZ" dirty="0" err="1" smtClean="0"/>
              <a:t>řížový</a:t>
            </a:r>
            <a:r>
              <a:rPr lang="cs-CZ" dirty="0" smtClean="0"/>
              <a:t> kurz je nejlepší počítat z co nejlikvidnějších kotací, tedy vůči </a:t>
            </a:r>
            <a:r>
              <a:rPr lang="cs-CZ" dirty="0" err="1" smtClean="0"/>
              <a:t>vehicle</a:t>
            </a:r>
            <a:r>
              <a:rPr lang="cs-CZ" dirty="0" smtClean="0"/>
              <a:t> </a:t>
            </a:r>
            <a:r>
              <a:rPr lang="cs-CZ" dirty="0" err="1" smtClean="0"/>
              <a:t>currencies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6450264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Příklad 5: Arbitráž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+mj-lt"/>
              <a:buAutoNum type="alphaLcParenR"/>
            </a:pPr>
            <a:r>
              <a:rPr lang="cs-CZ" sz="2000" dirty="0" smtClean="0"/>
              <a:t>Rozhodněte</a:t>
            </a:r>
            <a:r>
              <a:rPr lang="cs-CZ" sz="2000" dirty="0"/>
              <a:t>, zda níže uvedené kotace kurzu CZK, EUR a USD zakládají příležitost k trojstranné arbitráži. Předpokládejte, že máte k dispozici 10 mil. CZK. </a:t>
            </a:r>
            <a:endParaRPr lang="cs-CZ" sz="2000" dirty="0" smtClean="0"/>
          </a:p>
          <a:p>
            <a:pPr>
              <a:buFont typeface="+mj-lt"/>
              <a:buAutoNum type="alphaLcParenR"/>
            </a:pPr>
            <a:r>
              <a:rPr lang="cs-CZ" sz="2000" dirty="0" smtClean="0"/>
              <a:t>Vypočítejte</a:t>
            </a:r>
            <a:r>
              <a:rPr lang="cs-CZ" sz="2000" dirty="0"/>
              <a:t>, pro jakou úroveň </a:t>
            </a:r>
            <a:r>
              <a:rPr lang="cs-CZ" sz="2000" dirty="0" err="1"/>
              <a:t>bid</a:t>
            </a:r>
            <a:r>
              <a:rPr lang="cs-CZ" sz="2000" dirty="0"/>
              <a:t>/</a:t>
            </a:r>
            <a:r>
              <a:rPr lang="cs-CZ" sz="2000" dirty="0" err="1"/>
              <a:t>ask</a:t>
            </a:r>
            <a:r>
              <a:rPr lang="cs-CZ" sz="2000" dirty="0"/>
              <a:t> kurzu mezi CZK a USD je automaticky vyloučena příležitost k trojstranné arbitráži. </a:t>
            </a:r>
            <a:endParaRPr lang="cs-CZ" sz="2000" dirty="0" smtClean="0"/>
          </a:p>
          <a:p>
            <a:pPr marL="0" indent="0">
              <a:buNone/>
            </a:pPr>
            <a:r>
              <a:rPr lang="cs-CZ" sz="2000" dirty="0" smtClean="0"/>
              <a:t>Pro </a:t>
            </a:r>
            <a:r>
              <a:rPr lang="cs-CZ" sz="2000" dirty="0"/>
              <a:t>jednoduchost předpokládejme, že veškeré kurzy jsou v podobě evropské </a:t>
            </a:r>
            <a:r>
              <a:rPr lang="cs-CZ" sz="2000" dirty="0" smtClean="0"/>
              <a:t>kotace</a:t>
            </a:r>
            <a:r>
              <a:rPr lang="en-US" sz="2000" dirty="0" smtClean="0"/>
              <a:t>*</a:t>
            </a:r>
            <a:r>
              <a:rPr lang="cs-CZ" sz="2000" dirty="0" smtClean="0"/>
              <a:t>.</a:t>
            </a:r>
            <a:endParaRPr lang="en-US" sz="2000" dirty="0" smtClean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 smtClean="0"/>
          </a:p>
        </p:txBody>
      </p:sp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5354991"/>
              </p:ext>
            </p:extLst>
          </p:nvPr>
        </p:nvGraphicFramePr>
        <p:xfrm>
          <a:off x="1403648" y="4077072"/>
          <a:ext cx="4876800" cy="1584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/>
                <a:gridCol w="1219200"/>
                <a:gridCol w="1219200"/>
                <a:gridCol w="1219200"/>
              </a:tblGrid>
              <a:tr h="370840"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Dealer</a:t>
                      </a:r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Měna</a:t>
                      </a:r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BID</a:t>
                      </a:r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ASK</a:t>
                      </a:r>
                      <a:endParaRPr lang="cs-CZ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ČSOB</a:t>
                      </a:r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CZK/EUR</a:t>
                      </a:r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32,862</a:t>
                      </a:r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32,931</a:t>
                      </a:r>
                      <a:endParaRPr lang="cs-CZ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KB</a:t>
                      </a:r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EUR/USD</a:t>
                      </a:r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0,8871</a:t>
                      </a:r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0,8873</a:t>
                      </a:r>
                      <a:endParaRPr lang="cs-CZ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GEMB</a:t>
                      </a:r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CZK/USD</a:t>
                      </a:r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29,005</a:t>
                      </a:r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 smtClean="0"/>
                        <a:t>29,140</a:t>
                      </a:r>
                      <a:endParaRPr lang="en-US" sz="2000" dirty="0" smtClean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ovéPole 4"/>
          <p:cNvSpPr txBox="1"/>
          <p:nvPr/>
        </p:nvSpPr>
        <p:spPr>
          <a:xfrm>
            <a:off x="323528" y="6093296"/>
            <a:ext cx="79928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*</a:t>
            </a:r>
            <a:r>
              <a:rPr lang="cs-CZ" sz="1400" dirty="0"/>
              <a:t>U CZK/EUR pozor na nejednotnost </a:t>
            </a:r>
            <a:r>
              <a:rPr lang="cs-CZ" sz="1400" dirty="0" smtClean="0"/>
              <a:t>s oficiální (tj. z přednášek a v </a:t>
            </a:r>
            <a:r>
              <a:rPr lang="cs-CZ" sz="1400" dirty="0"/>
              <a:t>příkladu </a:t>
            </a:r>
            <a:r>
              <a:rPr lang="cs-CZ" sz="1400" dirty="0" smtClean="0"/>
              <a:t>1) </a:t>
            </a:r>
            <a:r>
              <a:rPr lang="cs-CZ" sz="1400" dirty="0"/>
              <a:t>definicí evropské </a:t>
            </a:r>
            <a:r>
              <a:rPr lang="cs-CZ" sz="1400" dirty="0" smtClean="0"/>
              <a:t>kotace. Znění </a:t>
            </a:r>
            <a:r>
              <a:rPr lang="cs-CZ" sz="1400" dirty="0"/>
              <a:t>zadání je z </a:t>
            </a:r>
            <a:r>
              <a:rPr lang="cs-CZ" sz="1400" dirty="0" smtClean="0"/>
              <a:t>katedry. Neopravuji, abych demonstroval, že názvosloví není zcela jednotné.</a:t>
            </a:r>
            <a:endParaRPr lang="cs-CZ" sz="1400" dirty="0"/>
          </a:p>
        </p:txBody>
      </p:sp>
    </p:spTree>
    <p:extLst>
      <p:ext uri="{BB962C8B-B14F-4D97-AF65-F5344CB8AC3E}">
        <p14:creationId xmlns:p14="http://schemas.microsoft.com/office/powerpoint/2010/main" val="17473124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Příklad 5: Arbitráž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168478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1800" dirty="0" smtClean="0"/>
              <a:t>a) Rozhodněte</a:t>
            </a:r>
            <a:r>
              <a:rPr lang="cs-CZ" sz="1800" dirty="0"/>
              <a:t>, zda níže uvedené kotace kurzu CZK, EUR a USD zakládají příležitost k trojstranné arbitráži. Předpokládejte, že máte k dispozici 10 mil. CZK. </a:t>
            </a:r>
            <a:r>
              <a:rPr lang="cs-CZ" sz="1800" dirty="0" smtClean="0"/>
              <a:t>b) Vypočítejte</a:t>
            </a:r>
            <a:r>
              <a:rPr lang="cs-CZ" sz="1800" dirty="0"/>
              <a:t>, pro jakou úroveň </a:t>
            </a:r>
            <a:r>
              <a:rPr lang="cs-CZ" sz="1800" dirty="0" err="1"/>
              <a:t>bid</a:t>
            </a:r>
            <a:r>
              <a:rPr lang="cs-CZ" sz="1800" dirty="0"/>
              <a:t>/</a:t>
            </a:r>
            <a:r>
              <a:rPr lang="cs-CZ" sz="1800" dirty="0" err="1"/>
              <a:t>ask</a:t>
            </a:r>
            <a:r>
              <a:rPr lang="cs-CZ" sz="1800" dirty="0"/>
              <a:t> kurzu mezi CZK a USD je automaticky vyloučena příležitost k trojstranné arbitráži. Pro jednoduchost předpokládejme, že veškeré kurzy jsou v podobě evropské kotace</a:t>
            </a:r>
            <a:r>
              <a:rPr lang="cs-CZ" sz="1800" dirty="0" smtClean="0"/>
              <a:t>.</a:t>
            </a:r>
            <a:endParaRPr lang="cs-CZ" sz="1800" dirty="0"/>
          </a:p>
        </p:txBody>
      </p:sp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6095112"/>
              </p:ext>
            </p:extLst>
          </p:nvPr>
        </p:nvGraphicFramePr>
        <p:xfrm>
          <a:off x="0" y="2884837"/>
          <a:ext cx="4876800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/>
                <a:gridCol w="1219200"/>
                <a:gridCol w="1219200"/>
                <a:gridCol w="1219200"/>
              </a:tblGrid>
              <a:tr h="370840">
                <a:tc>
                  <a:txBody>
                    <a:bodyPr/>
                    <a:lstStyle/>
                    <a:p>
                      <a:r>
                        <a:rPr lang="cs-CZ" dirty="0" smtClean="0"/>
                        <a:t>Dealer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Měna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BID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ASK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dirty="0" smtClean="0"/>
                        <a:t>ČSOB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CZK/EUR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32,862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32,931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dirty="0" smtClean="0"/>
                        <a:t>KB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EUR/USD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0,8871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0,8873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dirty="0" smtClean="0"/>
                        <a:t>GEMB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CZK/USD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29,005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dirty="0" smtClean="0"/>
                        <a:t>29,140</a:t>
                      </a:r>
                      <a:endParaRPr lang="en-US" dirty="0" smtClean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Obdélník 4"/>
          <p:cNvSpPr/>
          <p:nvPr/>
        </p:nvSpPr>
        <p:spPr>
          <a:xfrm>
            <a:off x="4997850" y="3789040"/>
            <a:ext cx="4572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cs-CZ" b="1" dirty="0" smtClean="0"/>
              <a:t>Řešení a)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/>
              <a:t>Existuje možnost arbitráže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/>
              <a:t>USD od GEMB (kurz </a:t>
            </a:r>
            <a:r>
              <a:rPr lang="cs-CZ" dirty="0"/>
              <a:t>29,140 CZK/USD) získáme za 10 mil. CZK 343 170,90 USD, </a:t>
            </a:r>
            <a:endParaRPr lang="cs-CZ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/>
              <a:t>Pak EUR od KB (kurz </a:t>
            </a:r>
            <a:r>
              <a:rPr lang="cs-CZ" dirty="0"/>
              <a:t>0,8871 EUR/USD) získáme 304426,91 </a:t>
            </a:r>
            <a:r>
              <a:rPr lang="cs-CZ" dirty="0" smtClean="0"/>
              <a:t>EUR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/>
              <a:t>Nakonec CZK od </a:t>
            </a:r>
            <a:r>
              <a:rPr lang="cs-CZ" dirty="0"/>
              <a:t>ČSOB </a:t>
            </a:r>
            <a:r>
              <a:rPr lang="cs-CZ" dirty="0" smtClean="0"/>
              <a:t>(kurz </a:t>
            </a:r>
            <a:r>
              <a:rPr lang="cs-CZ" dirty="0"/>
              <a:t>32,862 CZK/EUR) získáme 10 004077,12 </a:t>
            </a:r>
            <a:r>
              <a:rPr lang="cs-CZ" dirty="0" smtClean="0"/>
              <a:t>CZK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/>
              <a:t>Arbitrážní zisk 4 077 CZK</a:t>
            </a:r>
            <a:endParaRPr lang="cs-CZ" dirty="0"/>
          </a:p>
        </p:txBody>
      </p:sp>
      <p:sp>
        <p:nvSpPr>
          <p:cNvPr id="7" name="TextovéPole 6"/>
          <p:cNvSpPr txBox="1"/>
          <p:nvPr/>
        </p:nvSpPr>
        <p:spPr>
          <a:xfrm>
            <a:off x="4996959" y="2780928"/>
            <a:ext cx="60486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/>
              <a:t>Možnosti arbitráže s korunami</a:t>
            </a:r>
          </a:p>
          <a:p>
            <a:r>
              <a:rPr lang="cs-CZ" b="1" dirty="0" smtClean="0"/>
              <a:t>	CZK</a:t>
            </a:r>
            <a:r>
              <a:rPr lang="cs-CZ" dirty="0" smtClean="0"/>
              <a:t> -&gt;EUR -&gt; USD -&gt; </a:t>
            </a:r>
            <a:r>
              <a:rPr lang="cs-CZ" b="1" dirty="0" smtClean="0"/>
              <a:t>CZK</a:t>
            </a:r>
          </a:p>
          <a:p>
            <a:r>
              <a:rPr lang="cs-CZ" b="1" dirty="0" smtClean="0"/>
              <a:t>	CZK</a:t>
            </a:r>
            <a:r>
              <a:rPr lang="cs-CZ" dirty="0" smtClean="0"/>
              <a:t> -&gt;USD -&gt; EUR -&gt; </a:t>
            </a:r>
            <a:r>
              <a:rPr lang="cs-CZ" b="1" dirty="0" smtClean="0"/>
              <a:t>CZK</a:t>
            </a:r>
            <a:endParaRPr lang="cs-CZ" b="1" dirty="0"/>
          </a:p>
        </p:txBody>
      </p:sp>
      <p:sp>
        <p:nvSpPr>
          <p:cNvPr id="8" name="Obdélník 7"/>
          <p:cNvSpPr/>
          <p:nvPr/>
        </p:nvSpPr>
        <p:spPr>
          <a:xfrm>
            <a:off x="-28663" y="4426915"/>
            <a:ext cx="5025622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1400" b="1" dirty="0" smtClean="0"/>
              <a:t>Řešení b): </a:t>
            </a:r>
            <a:r>
              <a:rPr lang="cs-CZ" sz="1400" b="1" dirty="0" err="1" smtClean="0"/>
              <a:t>Bezarbitrážní</a:t>
            </a:r>
            <a:r>
              <a:rPr lang="cs-CZ" sz="1400" b="1" dirty="0" smtClean="0"/>
              <a:t> podmínky</a:t>
            </a:r>
          </a:p>
          <a:p>
            <a:r>
              <a:rPr lang="cs-CZ" sz="1400" b="1" dirty="0" smtClean="0"/>
              <a:t>1) Aby nešla zisková arbitráž (stroj na peníze; méně přísná)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400" dirty="0" smtClean="0"/>
              <a:t>Kótovaný BID není </a:t>
            </a:r>
            <a:r>
              <a:rPr lang="cs-CZ" sz="1400" dirty="0" smtClean="0"/>
              <a:t>vyšší </a:t>
            </a:r>
            <a:r>
              <a:rPr lang="cs-CZ" sz="1400" dirty="0" smtClean="0"/>
              <a:t>než křížový kurz pro ASK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400" dirty="0" smtClean="0"/>
              <a:t>Kótovaný ASK není </a:t>
            </a:r>
            <a:r>
              <a:rPr lang="cs-CZ" sz="1400" dirty="0" smtClean="0"/>
              <a:t>nižší</a:t>
            </a:r>
            <a:r>
              <a:rPr lang="cs-CZ" sz="1400" dirty="0" smtClean="0"/>
              <a:t> </a:t>
            </a:r>
            <a:r>
              <a:rPr lang="cs-CZ" sz="1400" dirty="0" smtClean="0"/>
              <a:t>než křížový kurz pro BID</a:t>
            </a:r>
          </a:p>
          <a:p>
            <a:r>
              <a:rPr lang="cs-CZ" sz="1400" b="1" dirty="0" smtClean="0"/>
              <a:t>2) Aby obě cesty vycházely stejně výhodně (přísnější)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400" dirty="0" smtClean="0"/>
              <a:t>Kótovaný BID = křížový kurz pro BID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400" dirty="0" smtClean="0"/>
              <a:t>Kótovaný ASK = křížový kurz pro ASK</a:t>
            </a:r>
          </a:p>
          <a:p>
            <a:r>
              <a:rPr lang="cs-CZ" sz="1400" b="1" dirty="0" smtClean="0"/>
              <a:t>Křížový kurz pro </a:t>
            </a:r>
            <a:r>
              <a:rPr lang="cs-CZ" sz="1400" b="1" dirty="0" err="1" smtClean="0"/>
              <a:t>bid</a:t>
            </a:r>
            <a:r>
              <a:rPr lang="cs-CZ" sz="1400" b="1" dirty="0" smtClean="0"/>
              <a:t>: CZK/USDBID</a:t>
            </a:r>
            <a:r>
              <a:rPr lang="cs-CZ" sz="1400" dirty="0" smtClean="0"/>
              <a:t> </a:t>
            </a:r>
            <a:r>
              <a:rPr lang="cs-CZ" sz="1400" dirty="0"/>
              <a:t>= (CZK/EURBID) . (EUR/USDBID) = 32,862 . 0,8871 = </a:t>
            </a:r>
            <a:r>
              <a:rPr lang="cs-CZ" sz="1400" b="1" dirty="0"/>
              <a:t>29,151</a:t>
            </a:r>
          </a:p>
          <a:p>
            <a:r>
              <a:rPr lang="cs-CZ" sz="1400" b="1" dirty="0" smtClean="0"/>
              <a:t>Křížový kurz pro </a:t>
            </a:r>
            <a:r>
              <a:rPr lang="cs-CZ" sz="1400" b="1" dirty="0" err="1" smtClean="0"/>
              <a:t>ask</a:t>
            </a:r>
            <a:r>
              <a:rPr lang="cs-CZ" sz="1400" b="1" dirty="0" smtClean="0"/>
              <a:t>: CZK/USDASK </a:t>
            </a:r>
            <a:r>
              <a:rPr lang="cs-CZ" sz="1400" dirty="0"/>
              <a:t>= (CZK/EURASK) </a:t>
            </a:r>
            <a:r>
              <a:rPr lang="cs-CZ" sz="1400" dirty="0" smtClean="0"/>
              <a:t>.(</a:t>
            </a:r>
            <a:r>
              <a:rPr lang="cs-CZ" sz="1400" dirty="0"/>
              <a:t>EUR/USDASK) = 32,931 . 0,8873 = </a:t>
            </a:r>
            <a:r>
              <a:rPr lang="cs-CZ" sz="1400" b="1" dirty="0"/>
              <a:t>29,220</a:t>
            </a:r>
          </a:p>
        </p:txBody>
      </p:sp>
      <p:sp>
        <p:nvSpPr>
          <p:cNvPr id="9" name="Obdélník 8"/>
          <p:cNvSpPr/>
          <p:nvPr/>
        </p:nvSpPr>
        <p:spPr>
          <a:xfrm>
            <a:off x="7668344" y="188640"/>
            <a:ext cx="1475656" cy="792088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Řešení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3218190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Nejdůležitější momenty 2. cvičení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0"/>
            <a:ext cx="6059016" cy="4525963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endParaRPr lang="cs-CZ" sz="2800" dirty="0" smtClean="0"/>
          </a:p>
          <a:p>
            <a:pPr marL="514350" indent="-514350">
              <a:buFont typeface="+mj-lt"/>
              <a:buAutoNum type="arabicPeriod"/>
            </a:pPr>
            <a:r>
              <a:rPr lang="cs-CZ" sz="2800" dirty="0" smtClean="0"/>
              <a:t>Jak </a:t>
            </a:r>
            <a:r>
              <a:rPr lang="cs-CZ" sz="2800" dirty="0" smtClean="0"/>
              <a:t>se zorientovat v kotacích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800" dirty="0" smtClean="0"/>
              <a:t>Převrácení kotací z CZK/EUR do EUR/CZK u </a:t>
            </a:r>
            <a:r>
              <a:rPr lang="cs-CZ" sz="2800" dirty="0" err="1" smtClean="0"/>
              <a:t>bid</a:t>
            </a:r>
            <a:r>
              <a:rPr lang="cs-CZ" sz="2800" dirty="0" smtClean="0"/>
              <a:t> a </a:t>
            </a:r>
            <a:r>
              <a:rPr lang="cs-CZ" sz="2800" dirty="0" err="1" smtClean="0"/>
              <a:t>ask</a:t>
            </a:r>
            <a:endParaRPr lang="cs-CZ" sz="2800" dirty="0" smtClean="0"/>
          </a:p>
          <a:p>
            <a:pPr marL="514350" indent="-514350">
              <a:buFont typeface="+mj-lt"/>
              <a:buAutoNum type="arabicPeriod"/>
            </a:pPr>
            <a:r>
              <a:rPr lang="cs-CZ" sz="2800" dirty="0" smtClean="0"/>
              <a:t>Zda lze provést dvojstranná arbitráž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800" dirty="0" smtClean="0"/>
              <a:t>Zda lze provést trojstrannou </a:t>
            </a:r>
            <a:r>
              <a:rPr lang="cs-CZ" sz="2800" dirty="0" smtClean="0"/>
              <a:t>arbitráž</a:t>
            </a:r>
            <a:endParaRPr lang="cs-CZ" sz="2800" dirty="0"/>
          </a:p>
        </p:txBody>
      </p:sp>
      <p:sp>
        <p:nvSpPr>
          <p:cNvPr id="4" name="Obdélník 3"/>
          <p:cNvSpPr/>
          <p:nvPr/>
        </p:nvSpPr>
        <p:spPr>
          <a:xfrm>
            <a:off x="7812360" y="152806"/>
            <a:ext cx="1008112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20 min</a:t>
            </a:r>
            <a:endParaRPr lang="cs-CZ" dirty="0"/>
          </a:p>
        </p:txBody>
      </p:sp>
      <p:sp>
        <p:nvSpPr>
          <p:cNvPr id="5" name="TextovéPole 4"/>
          <p:cNvSpPr txBox="1"/>
          <p:nvPr/>
        </p:nvSpPr>
        <p:spPr>
          <a:xfrm>
            <a:off x="7372976" y="1916832"/>
            <a:ext cx="878767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6600" dirty="0" smtClean="0">
                <a:solidFill>
                  <a:srgbClr val="FF0000"/>
                </a:solidFill>
              </a:rPr>
              <a:t>!</a:t>
            </a:r>
            <a:endParaRPr lang="cs-CZ" sz="16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41163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Předpovídání </a:t>
            </a:r>
            <a:r>
              <a:rPr lang="cs-CZ" dirty="0" smtClean="0"/>
              <a:t>měnového kurzu</a:t>
            </a:r>
            <a:endParaRPr lang="cs-CZ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06" t="31903" r="40945" b="14552"/>
          <a:stretch/>
        </p:blipFill>
        <p:spPr bwMode="auto">
          <a:xfrm>
            <a:off x="251520" y="2085447"/>
            <a:ext cx="5419416" cy="3240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92098138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8406</TotalTime>
  <Words>2543</Words>
  <Application>Microsoft Office PowerPoint</Application>
  <PresentationFormat>Předvádění na obrazovce (4:3)</PresentationFormat>
  <Paragraphs>414</Paragraphs>
  <Slides>30</Slides>
  <Notes>0</Notes>
  <HiddenSlides>0</HiddenSlides>
  <MMClips>0</MMClips>
  <ScaleCrop>false</ScaleCrop>
  <HeadingPairs>
    <vt:vector size="6" baseType="variant">
      <vt:variant>
        <vt:lpstr>Motiv</vt:lpstr>
      </vt:variant>
      <vt:variant>
        <vt:i4>1</vt:i4>
      </vt:variant>
      <vt:variant>
        <vt:lpstr>Vložené servery OLE</vt:lpstr>
      </vt:variant>
      <vt:variant>
        <vt:i4>3</vt:i4>
      </vt:variant>
      <vt:variant>
        <vt:lpstr>Nadpisy snímků</vt:lpstr>
      </vt:variant>
      <vt:variant>
        <vt:i4>30</vt:i4>
      </vt:variant>
    </vt:vector>
  </HeadingPairs>
  <TitlesOfParts>
    <vt:vector size="34" baseType="lpstr">
      <vt:lpstr>Motiv systému Office</vt:lpstr>
      <vt:lpstr>Rovnice</vt:lpstr>
      <vt:lpstr>Editor rovnic 3.0</vt:lpstr>
      <vt:lpstr>Picture</vt:lpstr>
      <vt:lpstr>Řešení z minula</vt:lpstr>
      <vt:lpstr>Příklad 1 - řešení</vt:lpstr>
      <vt:lpstr>Příklad 2</vt:lpstr>
      <vt:lpstr>Příklad 3: řešení</vt:lpstr>
      <vt:lpstr>Příklad 4: Křížový kurz</vt:lpstr>
      <vt:lpstr>Příklad 5: Arbitráž</vt:lpstr>
      <vt:lpstr>Příklad 5: Arbitráž</vt:lpstr>
      <vt:lpstr>Nejdůležitější momenty 2. cvičení</vt:lpstr>
      <vt:lpstr>Předpovídání měnového kurzu</vt:lpstr>
      <vt:lpstr>Motivace předvídání kurzového vývoje</vt:lpstr>
      <vt:lpstr>Na základě čeho předvídat?</vt:lpstr>
      <vt:lpstr>Ilustrace statistické analýzy pro předpověď vývoje kurzů </vt:lpstr>
      <vt:lpstr>V letech 1974-1994 nebyly složitější techniky úspěšnější než jednoduché</vt:lpstr>
      <vt:lpstr>FA: Parita kupní síly</vt:lpstr>
      <vt:lpstr>FA: Parita úrokové míry</vt:lpstr>
      <vt:lpstr>FA: Mezinárodní Fisherův efekt</vt:lpstr>
      <vt:lpstr>Příklad 1: Fundamentální analýza</vt:lpstr>
      <vt:lpstr>Výsledky: období 1975-1979</vt:lpstr>
      <vt:lpstr>Výsledky: období 1980-1984</vt:lpstr>
      <vt:lpstr>1975-1979: prognózy trefují alespoň směr pohybu, 1980-1984: prognózy zcela selhávají</vt:lpstr>
      <vt:lpstr>Proč teorie selhávají?</vt:lpstr>
      <vt:lpstr>Empirické závěry o paritě kupní síly</vt:lpstr>
      <vt:lpstr>Příklad 2: Technická analýza</vt:lpstr>
      <vt:lpstr>Klouzavý průměr</vt:lpstr>
      <vt:lpstr>Dva klouzavé průměry</vt:lpstr>
      <vt:lpstr>Klouzavé průměry</vt:lpstr>
      <vt:lpstr>Momentum</vt:lpstr>
      <vt:lpstr>Momentum</vt:lpstr>
      <vt:lpstr>Bollingerova pásma</vt:lpstr>
      <vt:lpstr>Bollingerova pásma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Michal Dvořák</dc:creator>
  <cp:lastModifiedBy>Michal Dvořák</cp:lastModifiedBy>
  <cp:revision>188</cp:revision>
  <dcterms:created xsi:type="dcterms:W3CDTF">2013-10-09T20:19:53Z</dcterms:created>
  <dcterms:modified xsi:type="dcterms:W3CDTF">2013-10-29T16:34:33Z</dcterms:modified>
</cp:coreProperties>
</file>