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87" r:id="rId2"/>
    <p:sldId id="288" r:id="rId3"/>
    <p:sldId id="284" r:id="rId4"/>
    <p:sldId id="285" r:id="rId5"/>
    <p:sldId id="286" r:id="rId6"/>
    <p:sldId id="256" r:id="rId7"/>
    <p:sldId id="260" r:id="rId8"/>
    <p:sldId id="259" r:id="rId9"/>
    <p:sldId id="282" r:id="rId10"/>
    <p:sldId id="283" r:id="rId11"/>
    <p:sldId id="289" r:id="rId12"/>
    <p:sldId id="261" r:id="rId13"/>
    <p:sldId id="257" r:id="rId14"/>
    <p:sldId id="262" r:id="rId15"/>
    <p:sldId id="268" r:id="rId16"/>
    <p:sldId id="269" r:id="rId17"/>
    <p:sldId id="290" r:id="rId18"/>
    <p:sldId id="264" r:id="rId19"/>
    <p:sldId id="263" r:id="rId20"/>
    <p:sldId id="270" r:id="rId21"/>
    <p:sldId id="266" r:id="rId22"/>
    <p:sldId id="271" r:id="rId23"/>
    <p:sldId id="291" r:id="rId24"/>
    <p:sldId id="281" r:id="rId25"/>
    <p:sldId id="280" r:id="rId26"/>
    <p:sldId id="292" r:id="rId27"/>
    <p:sldId id="279" r:id="rId28"/>
    <p:sldId id="272" r:id="rId29"/>
    <p:sldId id="273" r:id="rId30"/>
    <p:sldId id="274" r:id="rId31"/>
    <p:sldId id="276" r:id="rId32"/>
    <p:sldId id="275" r:id="rId33"/>
    <p:sldId id="293" r:id="rId34"/>
    <p:sldId id="294" r:id="rId35"/>
    <p:sldId id="277" r:id="rId3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l\Documents\Cviko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l\Documents\Cviko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l\Downloads\rpfx13fx_tables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l\Downloads\rpfx13fx_table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Skutečnost</c:v>
          </c:tx>
          <c:spPr>
            <a:ln w="50800">
              <a:solidFill>
                <a:schemeClr val="accent1">
                  <a:shade val="95000"/>
                  <a:satMod val="105000"/>
                </a:schemeClr>
              </a:solidFill>
            </a:ln>
          </c:spPr>
          <c:marker>
            <c:symbol val="none"/>
          </c:marker>
          <c:cat>
            <c:numRef>
              <c:f>'1970-1979r'!$C$3:$L$3</c:f>
              <c:numCache>
                <c:formatCode>General</c:formatCode>
                <c:ptCount val="10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</c:numCache>
            </c:numRef>
          </c:cat>
          <c:val>
            <c:numRef>
              <c:f>'1970-1979r'!$C$5:$L$5</c:f>
              <c:numCache>
                <c:formatCode>General</c:formatCode>
                <c:ptCount val="10"/>
                <c:pt idx="0">
                  <c:v>3.66</c:v>
                </c:pt>
                <c:pt idx="1">
                  <c:v>3.5074000000000001</c:v>
                </c:pt>
                <c:pt idx="2">
                  <c:v>3.1886000000000001</c:v>
                </c:pt>
                <c:pt idx="3">
                  <c:v>2.6726000000000001</c:v>
                </c:pt>
                <c:pt idx="4">
                  <c:v>2.5878000000000001</c:v>
                </c:pt>
                <c:pt idx="5">
                  <c:v>2.4603000000000002</c:v>
                </c:pt>
                <c:pt idx="6">
                  <c:v>2.5179999999999998</c:v>
                </c:pt>
                <c:pt idx="7">
                  <c:v>2.3222</c:v>
                </c:pt>
                <c:pt idx="8">
                  <c:v>2.0085999999999999</c:v>
                </c:pt>
                <c:pt idx="9">
                  <c:v>1.8329</c:v>
                </c:pt>
              </c:numCache>
            </c:numRef>
          </c:val>
          <c:smooth val="0"/>
        </c:ser>
        <c:ser>
          <c:idx val="1"/>
          <c:order val="1"/>
          <c:tx>
            <c:v>Parita kupní síly</c:v>
          </c:tx>
          <c:spPr>
            <a:ln w="31750"/>
          </c:spPr>
          <c:marker>
            <c:symbol val="none"/>
          </c:marker>
          <c:cat>
            <c:numRef>
              <c:f>'1970-1979r'!$C$3:$L$3</c:f>
              <c:numCache>
                <c:formatCode>General</c:formatCode>
                <c:ptCount val="10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</c:numCache>
            </c:numRef>
          </c:cat>
          <c:val>
            <c:numRef>
              <c:f>'1970-1979r'!$C$27:$L$27</c:f>
              <c:numCache>
                <c:formatCode>General</c:formatCode>
                <c:ptCount val="10"/>
                <c:pt idx="4">
                  <c:v>2.5878000000000001</c:v>
                </c:pt>
                <c:pt idx="5" formatCode="0.0000">
                  <c:v>2.511897525206233</c:v>
                </c:pt>
                <c:pt idx="6" formatCode="0.0000">
                  <c:v>2.4786273593094617</c:v>
                </c:pt>
                <c:pt idx="7" formatCode="0.0000">
                  <c:v>2.4134615695811377</c:v>
                </c:pt>
                <c:pt idx="8" formatCode="0.0000">
                  <c:v>2.3035548624161972</c:v>
                </c:pt>
                <c:pt idx="9" formatCode="0.0000">
                  <c:v>2.1545378362760657</c:v>
                </c:pt>
              </c:numCache>
            </c:numRef>
          </c:val>
          <c:smooth val="0"/>
        </c:ser>
        <c:ser>
          <c:idx val="2"/>
          <c:order val="2"/>
          <c:tx>
            <c:v>Úroková parita</c:v>
          </c:tx>
          <c:spPr>
            <a:ln w="31750"/>
          </c:spPr>
          <c:marker>
            <c:symbol val="none"/>
          </c:marker>
          <c:cat>
            <c:numRef>
              <c:f>'1970-1979r'!$C$3:$L$3</c:f>
              <c:numCache>
                <c:formatCode>General</c:formatCode>
                <c:ptCount val="10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</c:numCache>
            </c:numRef>
          </c:cat>
          <c:val>
            <c:numRef>
              <c:f>'1970-1979r'!$C$30:$L$30</c:f>
              <c:numCache>
                <c:formatCode>General</c:formatCode>
                <c:ptCount val="10"/>
                <c:pt idx="4">
                  <c:v>2.5878000000000001</c:v>
                </c:pt>
                <c:pt idx="5" formatCode="0.0000">
                  <c:v>2.5530742770742769</c:v>
                </c:pt>
                <c:pt idx="6" formatCode="0.0000">
                  <c:v>2.5251253440077805</c:v>
                </c:pt>
                <c:pt idx="7" formatCode="0.0000">
                  <c:v>2.4906722409627626</c:v>
                </c:pt>
                <c:pt idx="8" formatCode="0.0000">
                  <c:v>2.3861346216580159</c:v>
                </c:pt>
                <c:pt idx="9" formatCode="0.0000">
                  <c:v>2.2724069823164017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862464"/>
        <c:axId val="82864000"/>
      </c:lineChart>
      <c:catAx>
        <c:axId val="82862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cs-CZ"/>
          </a:p>
        </c:txPr>
        <c:crossAx val="82864000"/>
        <c:crosses val="autoZero"/>
        <c:auto val="1"/>
        <c:lblAlgn val="ctr"/>
        <c:lblOffset val="100"/>
        <c:noMultiLvlLbl val="0"/>
      </c:catAx>
      <c:valAx>
        <c:axId val="82864000"/>
        <c:scaling>
          <c:orientation val="minMax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cs-CZ"/>
          </a:p>
        </c:txPr>
        <c:crossAx val="8286246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800" b="1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Skutečnost</c:v>
          </c:tx>
          <c:spPr>
            <a:ln w="50800">
              <a:solidFill>
                <a:schemeClr val="accent1">
                  <a:shade val="95000"/>
                  <a:satMod val="105000"/>
                </a:schemeClr>
              </a:solidFill>
            </a:ln>
          </c:spPr>
          <c:marker>
            <c:symbol val="none"/>
          </c:marker>
          <c:cat>
            <c:numRef>
              <c:f>'1975-1984r'!$C$3:$L$3</c:f>
              <c:numCache>
                <c:formatCode>General</c:formatCode>
                <c:ptCount val="10"/>
                <c:pt idx="0">
                  <c:v>1975</c:v>
                </c:pt>
                <c:pt idx="1">
                  <c:v>1976</c:v>
                </c:pt>
                <c:pt idx="2">
                  <c:v>1977</c:v>
                </c:pt>
                <c:pt idx="3">
                  <c:v>1978</c:v>
                </c:pt>
                <c:pt idx="4">
                  <c:v>1979</c:v>
                </c:pt>
                <c:pt idx="5">
                  <c:v>1980</c:v>
                </c:pt>
                <c:pt idx="6">
                  <c:v>1981</c:v>
                </c:pt>
                <c:pt idx="7">
                  <c:v>1982</c:v>
                </c:pt>
                <c:pt idx="8">
                  <c:v>1983</c:v>
                </c:pt>
                <c:pt idx="9">
                  <c:v>1984</c:v>
                </c:pt>
              </c:numCache>
            </c:numRef>
          </c:cat>
          <c:val>
            <c:numRef>
              <c:f>'1975-1984r'!$C$5:$L$5</c:f>
              <c:numCache>
                <c:formatCode>General</c:formatCode>
                <c:ptCount val="10"/>
                <c:pt idx="0">
                  <c:v>2.4603000000000002</c:v>
                </c:pt>
                <c:pt idx="1">
                  <c:v>2.5179999999999998</c:v>
                </c:pt>
                <c:pt idx="2">
                  <c:v>2.3222</c:v>
                </c:pt>
                <c:pt idx="3">
                  <c:v>2.0085999999999999</c:v>
                </c:pt>
                <c:pt idx="4">
                  <c:v>1.8329</c:v>
                </c:pt>
                <c:pt idx="5">
                  <c:v>1.8177000000000001</c:v>
                </c:pt>
                <c:pt idx="6">
                  <c:v>2.2599999999999998</c:v>
                </c:pt>
                <c:pt idx="7">
                  <c:v>2.4266000000000001</c:v>
                </c:pt>
                <c:pt idx="8">
                  <c:v>2.5533000000000001</c:v>
                </c:pt>
                <c:pt idx="9">
                  <c:v>2.8458999999999999</c:v>
                </c:pt>
              </c:numCache>
            </c:numRef>
          </c:val>
          <c:smooth val="0"/>
        </c:ser>
        <c:ser>
          <c:idx val="1"/>
          <c:order val="1"/>
          <c:tx>
            <c:v>Parita kupní síly</c:v>
          </c:tx>
          <c:spPr>
            <a:ln w="31750"/>
          </c:spPr>
          <c:marker>
            <c:symbol val="none"/>
          </c:marker>
          <c:cat>
            <c:numRef>
              <c:f>'1975-1984r'!$C$3:$L$3</c:f>
              <c:numCache>
                <c:formatCode>General</c:formatCode>
                <c:ptCount val="10"/>
                <c:pt idx="0">
                  <c:v>1975</c:v>
                </c:pt>
                <c:pt idx="1">
                  <c:v>1976</c:v>
                </c:pt>
                <c:pt idx="2">
                  <c:v>1977</c:v>
                </c:pt>
                <c:pt idx="3">
                  <c:v>1978</c:v>
                </c:pt>
                <c:pt idx="4">
                  <c:v>1979</c:v>
                </c:pt>
                <c:pt idx="5">
                  <c:v>1980</c:v>
                </c:pt>
                <c:pt idx="6">
                  <c:v>1981</c:v>
                </c:pt>
                <c:pt idx="7">
                  <c:v>1982</c:v>
                </c:pt>
                <c:pt idx="8">
                  <c:v>1983</c:v>
                </c:pt>
                <c:pt idx="9">
                  <c:v>1984</c:v>
                </c:pt>
              </c:numCache>
            </c:numRef>
          </c:cat>
          <c:val>
            <c:numRef>
              <c:f>'1975-1984r'!$C$27:$L$27</c:f>
              <c:numCache>
                <c:formatCode>General</c:formatCode>
                <c:ptCount val="10"/>
                <c:pt idx="4">
                  <c:v>1.8329</c:v>
                </c:pt>
                <c:pt idx="5" formatCode="0.0000">
                  <c:v>1.7020939207048458</c:v>
                </c:pt>
                <c:pt idx="6" formatCode="0.0000">
                  <c:v>1.640367939899593</c:v>
                </c:pt>
                <c:pt idx="7" formatCode="0.0000">
                  <c:v>1.6264665166801047</c:v>
                </c:pt>
                <c:pt idx="8" formatCode="0.0000">
                  <c:v>1.6280425501264999</c:v>
                </c:pt>
                <c:pt idx="9" formatCode="0.0000">
                  <c:v>1.5983850156563146</c:v>
                </c:pt>
              </c:numCache>
            </c:numRef>
          </c:val>
          <c:smooth val="0"/>
        </c:ser>
        <c:ser>
          <c:idx val="2"/>
          <c:order val="2"/>
          <c:tx>
            <c:v>Úroková parita</c:v>
          </c:tx>
          <c:spPr>
            <a:ln w="31750"/>
          </c:spPr>
          <c:marker>
            <c:symbol val="none"/>
          </c:marker>
          <c:cat>
            <c:numRef>
              <c:f>'1975-1984r'!$C$3:$L$3</c:f>
              <c:numCache>
                <c:formatCode>General</c:formatCode>
                <c:ptCount val="10"/>
                <c:pt idx="0">
                  <c:v>1975</c:v>
                </c:pt>
                <c:pt idx="1">
                  <c:v>1976</c:v>
                </c:pt>
                <c:pt idx="2">
                  <c:v>1977</c:v>
                </c:pt>
                <c:pt idx="3">
                  <c:v>1978</c:v>
                </c:pt>
                <c:pt idx="4">
                  <c:v>1979</c:v>
                </c:pt>
                <c:pt idx="5">
                  <c:v>1980</c:v>
                </c:pt>
                <c:pt idx="6">
                  <c:v>1981</c:v>
                </c:pt>
                <c:pt idx="7">
                  <c:v>1982</c:v>
                </c:pt>
                <c:pt idx="8">
                  <c:v>1983</c:v>
                </c:pt>
                <c:pt idx="9">
                  <c:v>1984</c:v>
                </c:pt>
              </c:numCache>
            </c:numRef>
          </c:cat>
          <c:val>
            <c:numRef>
              <c:f>'1975-1984r'!$C$30:$L$30</c:f>
              <c:numCache>
                <c:formatCode>General</c:formatCode>
                <c:ptCount val="10"/>
                <c:pt idx="4">
                  <c:v>1.8329</c:v>
                </c:pt>
                <c:pt idx="5" formatCode="0.0000">
                  <c:v>1.7640207304163726</c:v>
                </c:pt>
                <c:pt idx="6" formatCode="0.0000">
                  <c:v>1.6870210284872167</c:v>
                </c:pt>
                <c:pt idx="7" formatCode="0.0000">
                  <c:v>1.6335220541293465</c:v>
                </c:pt>
                <c:pt idx="8" formatCode="0.0000">
                  <c:v>1.5782677101955553</c:v>
                </c:pt>
                <c:pt idx="9" formatCode="0.0000">
                  <c:v>1.5105438031899761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884864"/>
        <c:axId val="82898944"/>
      </c:lineChart>
      <c:catAx>
        <c:axId val="82884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cs-CZ"/>
          </a:p>
        </c:txPr>
        <c:crossAx val="82898944"/>
        <c:crosses val="autoZero"/>
        <c:auto val="1"/>
        <c:lblAlgn val="ctr"/>
        <c:lblOffset val="100"/>
        <c:noMultiLvlLbl val="0"/>
      </c:catAx>
      <c:valAx>
        <c:axId val="82898944"/>
        <c:scaling>
          <c:orientation val="minMax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cs-CZ"/>
          </a:p>
        </c:txPr>
        <c:crossAx val="828848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cs-CZ" dirty="0" smtClean="0"/>
              <a:t>Podíl</a:t>
            </a:r>
            <a:r>
              <a:rPr lang="cs-CZ" baseline="0" dirty="0" smtClean="0"/>
              <a:t> instrumentů na objemu transakcí na devizovém trhu</a:t>
            </a:r>
            <a:endParaRPr lang="cs-CZ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744401525281038"/>
          <c:y val="0.19889866532271697"/>
          <c:w val="0.57250334274253456"/>
          <c:h val="0.51085525886976979"/>
        </c:manualLayout>
      </c:layout>
      <c:doughnutChart>
        <c:varyColors val="1"/>
        <c:ser>
          <c:idx val="0"/>
          <c:order val="0"/>
          <c:tx>
            <c:v>2013</c:v>
          </c:tx>
          <c:dLbls>
            <c:dLbl>
              <c:idx val="3"/>
              <c:delete val="1"/>
            </c:dLbl>
            <c:txPr>
              <a:bodyPr/>
              <a:lstStyle/>
              <a:p>
                <a:pPr>
                  <a:defRPr sz="1400" b="1"/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'[rpfx13fx_tables.xls]Table 1'!$C$6:$C$10</c:f>
              <c:strCache>
                <c:ptCount val="5"/>
                <c:pt idx="0">
                  <c:v>Spot</c:v>
                </c:pt>
                <c:pt idx="1">
                  <c:v>Forward</c:v>
                </c:pt>
                <c:pt idx="2">
                  <c:v>FX swap</c:v>
                </c:pt>
                <c:pt idx="3">
                  <c:v>Měnový swap</c:v>
                </c:pt>
                <c:pt idx="4">
                  <c:v>Opce a další</c:v>
                </c:pt>
              </c:strCache>
            </c:strRef>
          </c:cat>
          <c:val>
            <c:numRef>
              <c:f>'[rpfx13fx_tables.xls]Table 1'!$D$6:$D$10</c:f>
              <c:numCache>
                <c:formatCode>_(* #,##0_);_(* \(#,##0\);_(* "..."_);_(@_)</c:formatCode>
                <c:ptCount val="5"/>
                <c:pt idx="0">
                  <c:v>567.810778495725</c:v>
                </c:pt>
                <c:pt idx="1">
                  <c:v>127.66743663002499</c:v>
                </c:pt>
                <c:pt idx="2">
                  <c:v>733.80601627568399</c:v>
                </c:pt>
                <c:pt idx="3">
                  <c:v>9.9017983798321598</c:v>
                </c:pt>
                <c:pt idx="4">
                  <c:v>87.476585760388403</c:v>
                </c:pt>
              </c:numCache>
            </c:numRef>
          </c:val>
        </c:ser>
        <c:ser>
          <c:idx val="1"/>
          <c:order val="1"/>
          <c:tx>
            <c:v>1998</c:v>
          </c:tx>
          <c:dLbls>
            <c:dLbl>
              <c:idx val="3"/>
              <c:delete val="1"/>
            </c:dLbl>
            <c:txPr>
              <a:bodyPr/>
              <a:lstStyle/>
              <a:p>
                <a:pPr>
                  <a:defRPr sz="1400" b="1"/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'[rpfx13fx_tables.xls]Table 1'!$C$6:$C$10</c:f>
              <c:strCache>
                <c:ptCount val="5"/>
                <c:pt idx="0">
                  <c:v>Spot</c:v>
                </c:pt>
                <c:pt idx="1">
                  <c:v>Forward</c:v>
                </c:pt>
                <c:pt idx="2">
                  <c:v>FX swap</c:v>
                </c:pt>
                <c:pt idx="3">
                  <c:v>Měnový swap</c:v>
                </c:pt>
                <c:pt idx="4">
                  <c:v>Opce a další</c:v>
                </c:pt>
              </c:strCache>
            </c:strRef>
          </c:cat>
          <c:val>
            <c:numRef>
              <c:f>'[rpfx13fx_tables.xls]Table 1'!$I$6:$I$10</c:f>
              <c:numCache>
                <c:formatCode>_(* #,##0_);_(* \(#,##0\);_(* "..."_);_(@_)</c:formatCode>
                <c:ptCount val="5"/>
                <c:pt idx="0">
                  <c:v>2046.16431951508</c:v>
                </c:pt>
                <c:pt idx="1">
                  <c:v>679.99546049168396</c:v>
                </c:pt>
                <c:pt idx="2">
                  <c:v>2227.64040747123</c:v>
                </c:pt>
                <c:pt idx="3">
                  <c:v>54.023092828538402</c:v>
                </c:pt>
                <c:pt idx="4">
                  <c:v>336.74505978545699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8.9575782117069805E-2"/>
          <c:y val="0.7645418405340233"/>
          <c:w val="0.81456159960873098"/>
          <c:h val="0.21617330855154065"/>
        </c:manualLayout>
      </c:layout>
      <c:overlay val="0"/>
      <c:txPr>
        <a:bodyPr/>
        <a:lstStyle/>
        <a:p>
          <a:pPr rtl="0">
            <a:defRPr sz="1600" b="1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'[rpfx13fx_tables.xls]Table 1'!$C$13</c:f>
              <c:strCache>
                <c:ptCount val="1"/>
                <c:pt idx="0">
                  <c:v>Objem při kurzu dolaru ke květnu 2013</c:v>
                </c:pt>
              </c:strCache>
            </c:strRef>
          </c:tx>
          <c:invertIfNegative val="0"/>
          <c:cat>
            <c:strRef>
              <c:f>'[rpfx13fx_tables.xls]Table 1'!$D$4:$I$4</c:f>
              <c:strCache>
                <c:ptCount val="6"/>
                <c:pt idx="0">
                  <c:v>1998</c:v>
                </c:pt>
                <c:pt idx="1">
                  <c:v>2001</c:v>
                </c:pt>
                <c:pt idx="2">
                  <c:v>2004</c:v>
                </c:pt>
                <c:pt idx="3">
                  <c:v>2007</c:v>
                </c:pt>
                <c:pt idx="4">
                  <c:v>2010</c:v>
                </c:pt>
                <c:pt idx="5">
                  <c:v>2013</c:v>
                </c:pt>
              </c:strCache>
            </c:strRef>
          </c:cat>
          <c:val>
            <c:numRef>
              <c:f>'[rpfx13fx_tables.xls]Table 1'!$D$13:$I$13</c:f>
              <c:numCache>
                <c:formatCode>_(* #,##0_);_(* \(#,##0\);_(* "..."_);_(@_)</c:formatCode>
                <c:ptCount val="6"/>
                <c:pt idx="0">
                  <c:v>1717.9452315849337</c:v>
                </c:pt>
                <c:pt idx="1">
                  <c:v>1500.2324175311833</c:v>
                </c:pt>
                <c:pt idx="2">
                  <c:v>2035.8165335135084</c:v>
                </c:pt>
                <c:pt idx="3">
                  <c:v>3375.7194261410059</c:v>
                </c:pt>
                <c:pt idx="4">
                  <c:v>3968.8093431066268</c:v>
                </c:pt>
                <c:pt idx="5">
                  <c:v>5344.5683400919997</c:v>
                </c:pt>
              </c:numCache>
            </c:numRef>
          </c:val>
        </c:ser>
        <c:ser>
          <c:idx val="1"/>
          <c:order val="1"/>
          <c:tx>
            <c:strRef>
              <c:f>'[rpfx13fx_tables.xls]Table 1'!$C$14</c:f>
              <c:strCache>
                <c:ptCount val="1"/>
                <c:pt idx="0">
                  <c:v>Estimated gaps in reporting</c:v>
                </c:pt>
              </c:strCache>
            </c:strRef>
          </c:tx>
          <c:invertIfNegative val="0"/>
          <c:cat>
            <c:strRef>
              <c:f>'[rpfx13fx_tables.xls]Table 1'!$D$4:$I$4</c:f>
              <c:strCache>
                <c:ptCount val="6"/>
                <c:pt idx="0">
                  <c:v>1998</c:v>
                </c:pt>
                <c:pt idx="1">
                  <c:v>2001</c:v>
                </c:pt>
                <c:pt idx="2">
                  <c:v>2004</c:v>
                </c:pt>
                <c:pt idx="3">
                  <c:v>2007</c:v>
                </c:pt>
                <c:pt idx="4">
                  <c:v>2010</c:v>
                </c:pt>
                <c:pt idx="5">
                  <c:v>2013</c:v>
                </c:pt>
              </c:strCache>
            </c:strRef>
          </c:cat>
          <c:val>
            <c:numRef>
              <c:f>'[rpfx13fx_tables.xls]Table 1'!$D$14:$I$14</c:f>
            </c:numRef>
          </c:val>
        </c:ser>
        <c:ser>
          <c:idx val="2"/>
          <c:order val="2"/>
          <c:tx>
            <c:strRef>
              <c:f>'[rpfx13fx_tables.xls]Table 1'!$C$15</c:f>
              <c:strCache>
                <c:ptCount val="1"/>
                <c:pt idx="0">
                  <c:v>Burzovní deriváty</c:v>
                </c:pt>
              </c:strCache>
            </c:strRef>
          </c:tx>
          <c:invertIfNegative val="0"/>
          <c:cat>
            <c:strRef>
              <c:f>'[rpfx13fx_tables.xls]Table 1'!$D$4:$I$4</c:f>
              <c:strCache>
                <c:ptCount val="6"/>
                <c:pt idx="0">
                  <c:v>1998</c:v>
                </c:pt>
                <c:pt idx="1">
                  <c:v>2001</c:v>
                </c:pt>
                <c:pt idx="2">
                  <c:v>2004</c:v>
                </c:pt>
                <c:pt idx="3">
                  <c:v>2007</c:v>
                </c:pt>
                <c:pt idx="4">
                  <c:v>2010</c:v>
                </c:pt>
                <c:pt idx="5">
                  <c:v>2013</c:v>
                </c:pt>
              </c:strCache>
            </c:strRef>
          </c:cat>
          <c:val>
            <c:numRef>
              <c:f>'[rpfx13fx_tables.xls]Table 1'!$D$15:$I$15</c:f>
              <c:numCache>
                <c:formatCode>_(* #,##0_);_(* \(#,##0\);_(* "..."_);_(@_)</c:formatCode>
                <c:ptCount val="6"/>
                <c:pt idx="0">
                  <c:v>11.18595847317073</c:v>
                </c:pt>
                <c:pt idx="1">
                  <c:v>11.960852646153846</c:v>
                </c:pt>
                <c:pt idx="2">
                  <c:v>25.560816956097561</c:v>
                </c:pt>
                <c:pt idx="3">
                  <c:v>80.178783719999998</c:v>
                </c:pt>
                <c:pt idx="4">
                  <c:v>155.188107105</c:v>
                </c:pt>
                <c:pt idx="5">
                  <c:v>160.44624190499999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7900288"/>
        <c:axId val="37901824"/>
      </c:barChart>
      <c:catAx>
        <c:axId val="379002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cs-CZ"/>
          </a:p>
        </c:txPr>
        <c:crossAx val="37901824"/>
        <c:crosses val="autoZero"/>
        <c:auto val="1"/>
        <c:lblAlgn val="ctr"/>
        <c:lblOffset val="100"/>
        <c:noMultiLvlLbl val="0"/>
      </c:catAx>
      <c:valAx>
        <c:axId val="37901824"/>
        <c:scaling>
          <c:orientation val="minMax"/>
        </c:scaling>
        <c:delete val="0"/>
        <c:axPos val="l"/>
        <c:majorGridlines/>
        <c:numFmt formatCode="_(* #,##0_);_(* \(#,##0\);_(* &quot;...&quot;_);_(@_)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cs-CZ"/>
          </a:p>
        </c:txPr>
        <c:crossAx val="37900288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 b="1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928087-AA16-4094-8E48-E8F9D47660B1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12740D-6059-4556-96C6-2A81136E58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62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17EB2-91D5-48E8-8C06-492FAF1BF485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2629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0E28E-A6BB-4EA4-AD0B-069B332127F9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CC3D-A081-4934-B576-3CEBD3AAEB9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3090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0E28E-A6BB-4EA4-AD0B-069B332127F9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CC3D-A081-4934-B576-3CEBD3AAEB9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7471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0E28E-A6BB-4EA4-AD0B-069B332127F9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CC3D-A081-4934-B576-3CEBD3AAEB9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5065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0E28E-A6BB-4EA4-AD0B-069B332127F9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CC3D-A081-4934-B576-3CEBD3AAEB9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173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0E28E-A6BB-4EA4-AD0B-069B332127F9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CC3D-A081-4934-B576-3CEBD3AAEB9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593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0E28E-A6BB-4EA4-AD0B-069B332127F9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CC3D-A081-4934-B576-3CEBD3AAEB9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6165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0E28E-A6BB-4EA4-AD0B-069B332127F9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CC3D-A081-4934-B576-3CEBD3AAEB9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4145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0E28E-A6BB-4EA4-AD0B-069B332127F9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CC3D-A081-4934-B576-3CEBD3AAEB9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5921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0E28E-A6BB-4EA4-AD0B-069B332127F9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CC3D-A081-4934-B576-3CEBD3AAEB9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2998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0E28E-A6BB-4EA4-AD0B-069B332127F9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CC3D-A081-4934-B576-3CEBD3AAEB9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6064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0E28E-A6BB-4EA4-AD0B-069B332127F9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CCC3D-A081-4934-B576-3CEBD3AAEB9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4867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0E28E-A6BB-4EA4-AD0B-069B332127F9}" type="datetimeFigureOut">
              <a:rPr lang="cs-CZ" smtClean="0"/>
              <a:t>14.11.2013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CCC3D-A081-4934-B576-3CEBD3AAEB9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1898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9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2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onomist.com/news/finance-and-economics/21584993-which-emerging-markets-are-most-vulnerable-freeze-capital-inflows-sto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Řešení z 2. a 3. cvičení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32630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 to popisuje sama ČNB?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b="1" dirty="0"/>
              <a:t>Vývoj měnového kurzu v modelu g3</a:t>
            </a:r>
          </a:p>
          <a:p>
            <a:pPr marL="0" indent="0">
              <a:buNone/>
            </a:pPr>
            <a:r>
              <a:rPr lang="cs-CZ" dirty="0" smtClean="0"/>
              <a:t>Vývoj </a:t>
            </a:r>
            <a:r>
              <a:rPr lang="cs-CZ" dirty="0"/>
              <a:t>měnového kurzu v modelu g3 je primárně určen podmínkou nekryté úrokové parity. Podle této podmínky je současná hodnota měnového kurzu určena očekávanou hodnotou kurzu a velikostí úrokového diferenciálu mezi domácí a zahraniční sazbou upravenou o rizikovou prémii. Očekávaný vývoj kurzu je určen modelově-konzistentním způsobem a závisí jak na vývoji endogenních, tak exogenních veličin modelu. Riziková prémie zohledňuje krátkodobé kolísání měnového kurzu a trend odrážející stav čistých zahraničních aktiv, když například vyšší zadluženost domácí ekonomiky vede k růstu rizikové prémie a vytváří tlaky na znehodnocení měny.</a:t>
            </a:r>
          </a:p>
          <a:p>
            <a:pPr marL="0" indent="0">
              <a:buNone/>
            </a:pPr>
            <a:r>
              <a:rPr lang="cs-CZ" dirty="0"/>
              <a:t>V podmínkách české ekonomiky však podmínka nekryté úrokové parity nepopisuje dostatečně pozorovaný vývoj měnového kurzu, který ve skutečnosti vykazuje určitou setrvačnost. Proto je v modelu g3 podmínka nekryté úrokové parity upravena o prvek strnulosti. Tato úprava svojí povahou sice nevychází z mikroekonomických základů, ale napomáhá replikovat skutečná data, neboť byla kalibrována na základě srovnání modelových charakteristik s pozorovanými daty.</a:t>
            </a:r>
          </a:p>
        </p:txBody>
      </p:sp>
      <p:sp>
        <p:nvSpPr>
          <p:cNvPr id="6" name="Obdélník 5"/>
          <p:cNvSpPr/>
          <p:nvPr/>
        </p:nvSpPr>
        <p:spPr>
          <a:xfrm>
            <a:off x="467544" y="6107337"/>
            <a:ext cx="88569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b="1" dirty="0" smtClean="0"/>
              <a:t>Zdroj: </a:t>
            </a:r>
            <a:r>
              <a:rPr lang="cs-CZ" sz="1400" dirty="0" smtClean="0"/>
              <a:t>http</a:t>
            </a:r>
            <a:r>
              <a:rPr lang="cs-CZ" sz="1400" dirty="0"/>
              <a:t>://www.cnb.cz/cs/menova_politika/zpravy_o_inflaci/2009/2009_I/boxy_a_prilohy/zoi_2009_I_box_II.html</a:t>
            </a:r>
          </a:p>
        </p:txBody>
      </p:sp>
    </p:spTree>
    <p:extLst>
      <p:ext uri="{BB962C8B-B14F-4D97-AF65-F5344CB8AC3E}">
        <p14:creationId xmlns:p14="http://schemas.microsoft.com/office/powerpoint/2010/main" val="878285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Věci k testu ze 3. 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6851104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Fundamentální analýza</a:t>
            </a:r>
          </a:p>
          <a:p>
            <a:r>
              <a:rPr lang="cs-CZ" dirty="0" smtClean="0"/>
              <a:t>Parita kupní síly - konstrukce</a:t>
            </a:r>
          </a:p>
          <a:p>
            <a:r>
              <a:rPr lang="cs-CZ" dirty="0" smtClean="0"/>
              <a:t>Nekrytá úroková parita – konstrukce</a:t>
            </a:r>
          </a:p>
          <a:p>
            <a:r>
              <a:rPr lang="cs-CZ" dirty="0" smtClean="0"/>
              <a:t>Mezinárodní </a:t>
            </a:r>
            <a:r>
              <a:rPr lang="cs-CZ" dirty="0" err="1" smtClean="0"/>
              <a:t>Fisherův</a:t>
            </a:r>
            <a:r>
              <a:rPr lang="cs-CZ" dirty="0" smtClean="0"/>
              <a:t> efekt</a:t>
            </a:r>
          </a:p>
          <a:p>
            <a:r>
              <a:rPr lang="cs-CZ" dirty="0" smtClean="0"/>
              <a:t>Proč metody nejsou příliš spolehlivé?</a:t>
            </a:r>
          </a:p>
          <a:p>
            <a:pPr marL="0" indent="0">
              <a:buNone/>
            </a:pPr>
            <a:r>
              <a:rPr lang="cs-CZ" b="1" dirty="0" smtClean="0"/>
              <a:t>Technická analýza</a:t>
            </a:r>
          </a:p>
          <a:p>
            <a:r>
              <a:rPr lang="cs-CZ" dirty="0" smtClean="0"/>
              <a:t>Nákupní a prodejní signály u metod</a:t>
            </a:r>
          </a:p>
          <a:p>
            <a:pPr lvl="1"/>
            <a:r>
              <a:rPr lang="cs-CZ" dirty="0" smtClean="0"/>
              <a:t>klouzavý průměr, </a:t>
            </a:r>
          </a:p>
          <a:p>
            <a:pPr lvl="1"/>
            <a:r>
              <a:rPr lang="cs-CZ" dirty="0" smtClean="0"/>
              <a:t>krátkodobý a dlouhodobý klouzavý průměr,</a:t>
            </a:r>
          </a:p>
          <a:p>
            <a:pPr lvl="1"/>
            <a:r>
              <a:rPr lang="cs-CZ" dirty="0" err="1" smtClean="0"/>
              <a:t>momentum</a:t>
            </a:r>
            <a:r>
              <a:rPr lang="cs-CZ" dirty="0" smtClean="0"/>
              <a:t>, </a:t>
            </a:r>
          </a:p>
          <a:p>
            <a:pPr lvl="1"/>
            <a:r>
              <a:rPr lang="cs-CZ" dirty="0" err="1" smtClean="0"/>
              <a:t>Bollingerova</a:t>
            </a:r>
            <a:r>
              <a:rPr lang="cs-CZ" dirty="0" smtClean="0"/>
              <a:t> pásma</a:t>
            </a:r>
          </a:p>
          <a:p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7452320" y="1628800"/>
            <a:ext cx="144016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0" dirty="0" smtClean="0">
                <a:solidFill>
                  <a:srgbClr val="FF0000"/>
                </a:solidFill>
              </a:rPr>
              <a:t>!</a:t>
            </a:r>
            <a:endParaRPr lang="cs-CZ" sz="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021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Část II. Deriváty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7774307" y="116632"/>
            <a:ext cx="108012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10 min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45948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-27598"/>
            <a:ext cx="8229600" cy="1143000"/>
          </a:xfrm>
        </p:spPr>
        <p:txBody>
          <a:bodyPr>
            <a:normAutofit/>
          </a:bodyPr>
          <a:lstStyle/>
          <a:p>
            <a:r>
              <a:rPr lang="cs-CZ" sz="3600" dirty="0" smtClean="0"/>
              <a:t>Mezinárodní finance pohledem </a:t>
            </a:r>
            <a:r>
              <a:rPr lang="cs-CZ" sz="3600" dirty="0" err="1" smtClean="0"/>
              <a:t>hedgera</a:t>
            </a:r>
            <a:endParaRPr lang="cs-CZ" sz="3600" dirty="0"/>
          </a:p>
        </p:txBody>
      </p:sp>
      <p:sp>
        <p:nvSpPr>
          <p:cNvPr id="4" name="Obdélník 3"/>
          <p:cNvSpPr/>
          <p:nvPr/>
        </p:nvSpPr>
        <p:spPr>
          <a:xfrm>
            <a:off x="2411760" y="2320077"/>
            <a:ext cx="46085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Měnové kurzy a způsoby kotace</a:t>
            </a:r>
            <a:endParaRPr lang="cs-CZ" b="1" dirty="0"/>
          </a:p>
        </p:txBody>
      </p:sp>
      <p:sp>
        <p:nvSpPr>
          <p:cNvPr id="5" name="Obdélník 4"/>
          <p:cNvSpPr/>
          <p:nvPr/>
        </p:nvSpPr>
        <p:spPr>
          <a:xfrm>
            <a:off x="2383936" y="3083362"/>
            <a:ext cx="46085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Platební bilance jako způsob předvídání měnových krizí</a:t>
            </a:r>
            <a:endParaRPr lang="cs-CZ" b="1" dirty="0"/>
          </a:p>
        </p:txBody>
      </p:sp>
      <p:sp>
        <p:nvSpPr>
          <p:cNvPr id="6" name="Obdélník 5"/>
          <p:cNvSpPr/>
          <p:nvPr/>
        </p:nvSpPr>
        <p:spPr>
          <a:xfrm>
            <a:off x="2387740" y="3846647"/>
            <a:ext cx="46085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Fundamentální analýza pro předvídání kurzu v delším období</a:t>
            </a:r>
            <a:endParaRPr lang="cs-CZ" b="1" dirty="0"/>
          </a:p>
        </p:txBody>
      </p:sp>
      <p:sp>
        <p:nvSpPr>
          <p:cNvPr id="7" name="Obdélník 6"/>
          <p:cNvSpPr/>
          <p:nvPr/>
        </p:nvSpPr>
        <p:spPr>
          <a:xfrm>
            <a:off x="2368237" y="4609932"/>
            <a:ext cx="46085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Technická analýza pro předvídání kurzu v krátkém období</a:t>
            </a:r>
            <a:endParaRPr lang="cs-CZ" b="1" dirty="0"/>
          </a:p>
        </p:txBody>
      </p:sp>
      <p:sp>
        <p:nvSpPr>
          <p:cNvPr id="10" name="Levá složená závorka 9"/>
          <p:cNvSpPr/>
          <p:nvPr/>
        </p:nvSpPr>
        <p:spPr>
          <a:xfrm>
            <a:off x="2007860" y="1556791"/>
            <a:ext cx="170331" cy="1339349"/>
          </a:xfrm>
          <a:prstGeom prst="leftBrace">
            <a:avLst/>
          </a:prstGeom>
          <a:ln w="317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Levá složená závorka 12"/>
          <p:cNvSpPr/>
          <p:nvPr/>
        </p:nvSpPr>
        <p:spPr>
          <a:xfrm>
            <a:off x="1962168" y="3083362"/>
            <a:ext cx="216024" cy="2102634"/>
          </a:xfrm>
          <a:prstGeom prst="leftBrace">
            <a:avLst/>
          </a:prstGeom>
          <a:ln w="317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2363898" y="5373216"/>
            <a:ext cx="4608512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Měnové deriváty</a:t>
            </a:r>
          </a:p>
          <a:p>
            <a:pPr algn="ctr"/>
            <a:r>
              <a:rPr lang="cs-CZ" b="1" dirty="0" smtClean="0"/>
              <a:t>Forwardy | </a:t>
            </a:r>
            <a:r>
              <a:rPr lang="cs-CZ" b="1" dirty="0" err="1" smtClean="0"/>
              <a:t>Futures</a:t>
            </a:r>
            <a:r>
              <a:rPr lang="cs-CZ" b="1" dirty="0" smtClean="0"/>
              <a:t> | Swapy | Opce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657250" y="3513715"/>
            <a:ext cx="13506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Jak se bude vyvíjet měnový kurz</a:t>
            </a:r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2411760" y="1556792"/>
            <a:ext cx="46085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Devizový trh a způsoby obchodování</a:t>
            </a:r>
            <a:endParaRPr lang="cs-CZ" b="1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657252" y="1884993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Jak </a:t>
            </a:r>
            <a:r>
              <a:rPr lang="cs-CZ" dirty="0" err="1" smtClean="0"/>
              <a:t>forex</a:t>
            </a:r>
            <a:r>
              <a:rPr lang="cs-CZ" dirty="0" smtClean="0"/>
              <a:t> funguje?</a:t>
            </a:r>
            <a:endParaRPr lang="cs-CZ" dirty="0"/>
          </a:p>
        </p:txBody>
      </p:sp>
      <p:sp>
        <p:nvSpPr>
          <p:cNvPr id="20" name="Levá složená závorka 19"/>
          <p:cNvSpPr/>
          <p:nvPr/>
        </p:nvSpPr>
        <p:spPr>
          <a:xfrm>
            <a:off x="1962168" y="5373216"/>
            <a:ext cx="216024" cy="1152127"/>
          </a:xfrm>
          <a:prstGeom prst="leftBrace">
            <a:avLst/>
          </a:prstGeom>
          <a:ln w="317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TextovéPole 20"/>
          <p:cNvSpPr txBox="1"/>
          <p:nvPr/>
        </p:nvSpPr>
        <p:spPr>
          <a:xfrm>
            <a:off x="657251" y="5626114"/>
            <a:ext cx="1350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Jak se tomu bránit?</a:t>
            </a:r>
            <a:endParaRPr lang="cs-CZ" dirty="0"/>
          </a:p>
        </p:txBody>
      </p:sp>
      <p:sp>
        <p:nvSpPr>
          <p:cNvPr id="22" name="TextovéPole 21"/>
          <p:cNvSpPr txBox="1"/>
          <p:nvPr/>
        </p:nvSpPr>
        <p:spPr>
          <a:xfrm>
            <a:off x="7526680" y="1695291"/>
            <a:ext cx="1376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Seminář 2</a:t>
            </a:r>
            <a:endParaRPr lang="cs-CZ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7526680" y="242344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Seminář 2</a:t>
            </a:r>
            <a:endParaRPr lang="cs-CZ" dirty="0"/>
          </a:p>
        </p:txBody>
      </p:sp>
      <p:sp>
        <p:nvSpPr>
          <p:cNvPr id="24" name="TextovéPole 23"/>
          <p:cNvSpPr txBox="1"/>
          <p:nvPr/>
        </p:nvSpPr>
        <p:spPr>
          <a:xfrm>
            <a:off x="7526680" y="3186728"/>
            <a:ext cx="1376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Seminář 1,3</a:t>
            </a:r>
            <a:endParaRPr lang="cs-CZ" dirty="0"/>
          </a:p>
        </p:txBody>
      </p:sp>
      <p:sp>
        <p:nvSpPr>
          <p:cNvPr id="25" name="TextovéPole 24"/>
          <p:cNvSpPr txBox="1"/>
          <p:nvPr/>
        </p:nvSpPr>
        <p:spPr>
          <a:xfrm>
            <a:off x="7526680" y="395001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Seminář 3</a:t>
            </a:r>
            <a:endParaRPr lang="cs-CZ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7526680" y="471329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Seminář 3</a:t>
            </a:r>
            <a:endParaRPr lang="cs-CZ" dirty="0"/>
          </a:p>
        </p:txBody>
      </p:sp>
      <p:sp>
        <p:nvSpPr>
          <p:cNvPr id="27" name="TextovéPole 26"/>
          <p:cNvSpPr txBox="1"/>
          <p:nvPr/>
        </p:nvSpPr>
        <p:spPr>
          <a:xfrm>
            <a:off x="7526680" y="5764614"/>
            <a:ext cx="1363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Seminář 4,5,6</a:t>
            </a:r>
            <a:endParaRPr lang="cs-CZ" dirty="0"/>
          </a:p>
        </p:txBody>
      </p:sp>
      <p:cxnSp>
        <p:nvCxnSpPr>
          <p:cNvPr id="29" name="Přímá spojnice 28"/>
          <p:cNvCxnSpPr/>
          <p:nvPr/>
        </p:nvCxnSpPr>
        <p:spPr>
          <a:xfrm>
            <a:off x="305985" y="1412776"/>
            <a:ext cx="8584142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ovéPole 30"/>
          <p:cNvSpPr txBox="1"/>
          <p:nvPr/>
        </p:nvSpPr>
        <p:spPr>
          <a:xfrm>
            <a:off x="611560" y="109492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Logika</a:t>
            </a:r>
            <a:endParaRPr lang="cs-CZ" b="1" dirty="0"/>
          </a:p>
        </p:txBody>
      </p:sp>
      <p:sp>
        <p:nvSpPr>
          <p:cNvPr id="32" name="TextovéPole 31"/>
          <p:cNvSpPr txBox="1"/>
          <p:nvPr/>
        </p:nvSpPr>
        <p:spPr>
          <a:xfrm>
            <a:off x="4056086" y="110960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Témata</a:t>
            </a:r>
            <a:endParaRPr lang="cs-CZ" b="1" dirty="0"/>
          </a:p>
        </p:txBody>
      </p:sp>
      <p:sp>
        <p:nvSpPr>
          <p:cNvPr id="33" name="TextovéPole 32"/>
          <p:cNvSpPr txBox="1"/>
          <p:nvPr/>
        </p:nvSpPr>
        <p:spPr>
          <a:xfrm>
            <a:off x="7236296" y="1109606"/>
            <a:ext cx="1742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Harmonogram</a:t>
            </a:r>
            <a:endParaRPr lang="cs-CZ" b="1" dirty="0"/>
          </a:p>
        </p:txBody>
      </p:sp>
      <p:sp>
        <p:nvSpPr>
          <p:cNvPr id="8" name="Šipka doprava 7"/>
          <p:cNvSpPr/>
          <p:nvPr/>
        </p:nvSpPr>
        <p:spPr>
          <a:xfrm rot="10800000">
            <a:off x="7535064" y="5234716"/>
            <a:ext cx="1215752" cy="39139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305985" y="2012052"/>
            <a:ext cx="351267" cy="3693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1</a:t>
            </a:r>
            <a:endParaRPr lang="cs-CZ" b="1" dirty="0"/>
          </a:p>
        </p:txBody>
      </p:sp>
      <p:sp>
        <p:nvSpPr>
          <p:cNvPr id="28" name="Obdélník 27"/>
          <p:cNvSpPr/>
          <p:nvPr/>
        </p:nvSpPr>
        <p:spPr>
          <a:xfrm>
            <a:off x="305983" y="3623445"/>
            <a:ext cx="351267" cy="3693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2</a:t>
            </a:r>
            <a:endParaRPr lang="cs-CZ" b="1" dirty="0"/>
          </a:p>
        </p:txBody>
      </p:sp>
      <p:sp>
        <p:nvSpPr>
          <p:cNvPr id="30" name="Obdélník 29"/>
          <p:cNvSpPr/>
          <p:nvPr/>
        </p:nvSpPr>
        <p:spPr>
          <a:xfrm>
            <a:off x="305985" y="5718447"/>
            <a:ext cx="351267" cy="3693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3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724521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r>
              <a:rPr lang="cs-CZ" sz="3600" dirty="0" smtClean="0"/>
              <a:t>Zatím jsme směňovali, spekulovali a </a:t>
            </a:r>
            <a:r>
              <a:rPr lang="cs-CZ" sz="3600" dirty="0" err="1" smtClean="0"/>
              <a:t>arbitrážovali</a:t>
            </a:r>
            <a:r>
              <a:rPr lang="cs-CZ" sz="3600" dirty="0" smtClean="0"/>
              <a:t>, teď budeme hlavně </a:t>
            </a:r>
            <a:r>
              <a:rPr lang="cs-CZ" sz="3600" dirty="0" err="1" smtClean="0"/>
              <a:t>hedgovat</a:t>
            </a:r>
            <a:endParaRPr lang="cs-CZ" sz="3600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idx="1"/>
          </p:nvPr>
        </p:nvSpPr>
        <p:spPr>
          <a:xfrm>
            <a:off x="4716016" y="1700808"/>
            <a:ext cx="4040188" cy="639762"/>
          </a:xfrm>
        </p:spPr>
        <p:txBody>
          <a:bodyPr>
            <a:normAutofit/>
          </a:bodyPr>
          <a:lstStyle/>
          <a:p>
            <a:r>
              <a:rPr lang="cs-CZ" dirty="0" smtClean="0"/>
              <a:t>Kdo zajišťuje (</a:t>
            </a:r>
            <a:r>
              <a:rPr lang="cs-CZ" dirty="0" err="1" smtClean="0"/>
              <a:t>hedguje</a:t>
            </a:r>
            <a:r>
              <a:rPr lang="cs-CZ" dirty="0" smtClean="0"/>
              <a:t>)?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2"/>
          </p:nvPr>
        </p:nvSpPr>
        <p:spPr>
          <a:xfrm>
            <a:off x="4716016" y="2340570"/>
            <a:ext cx="4040188" cy="3951288"/>
          </a:xfrm>
        </p:spPr>
        <p:txBody>
          <a:bodyPr>
            <a:normAutofit fontScale="85000" lnSpcReduction="10000"/>
          </a:bodyPr>
          <a:lstStyle/>
          <a:p>
            <a:r>
              <a:rPr lang="cs-CZ" b="1" dirty="0" smtClean="0"/>
              <a:t>Dealer</a:t>
            </a:r>
            <a:r>
              <a:rPr lang="cs-CZ" dirty="0" smtClean="0"/>
              <a:t> (prodává a nakupuje na svůj účet, tj. prodá klientovi něco, co sám vlastní; „překupník“)</a:t>
            </a:r>
          </a:p>
          <a:p>
            <a:r>
              <a:rPr lang="cs-CZ" b="1" dirty="0" smtClean="0"/>
              <a:t>Broker</a:t>
            </a:r>
            <a:r>
              <a:rPr lang="cs-CZ" dirty="0" smtClean="0"/>
              <a:t> (dokáže najít pro prodávajícího kupce a naopak, „dohazovač“)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Centrální banka</a:t>
            </a:r>
            <a:r>
              <a:rPr lang="cs-CZ" dirty="0" smtClean="0"/>
              <a:t>: důvody?</a:t>
            </a:r>
          </a:p>
          <a:p>
            <a:r>
              <a:rPr lang="cs-CZ" dirty="0" smtClean="0"/>
              <a:t>Finanční subjekty</a:t>
            </a:r>
          </a:p>
          <a:p>
            <a:pPr lvl="1"/>
            <a:r>
              <a:rPr lang="cs-CZ" b="1" dirty="0" smtClean="0">
                <a:solidFill>
                  <a:srgbClr val="FF0000"/>
                </a:solidFill>
              </a:rPr>
              <a:t>Obchodní banka</a:t>
            </a:r>
            <a:r>
              <a:rPr lang="cs-CZ" dirty="0" smtClean="0">
                <a:solidFill>
                  <a:srgbClr val="FF0000"/>
                </a:solidFill>
              </a:rPr>
              <a:t>: </a:t>
            </a:r>
            <a:r>
              <a:rPr lang="cs-CZ" dirty="0" smtClean="0"/>
              <a:t>důvody?</a:t>
            </a:r>
          </a:p>
          <a:p>
            <a:pPr lvl="1"/>
            <a:r>
              <a:rPr lang="cs-CZ" b="1" dirty="0">
                <a:solidFill>
                  <a:srgbClr val="FF0000"/>
                </a:solidFill>
              </a:rPr>
              <a:t>Fond rizikového kapitálu</a:t>
            </a:r>
            <a:r>
              <a:rPr lang="cs-CZ" dirty="0"/>
              <a:t>: důvody</a:t>
            </a:r>
            <a:r>
              <a:rPr lang="cs-CZ" dirty="0" smtClean="0"/>
              <a:t>?</a:t>
            </a:r>
          </a:p>
          <a:p>
            <a:r>
              <a:rPr lang="cs-CZ" dirty="0" smtClean="0"/>
              <a:t>Nefinanční subjekty</a:t>
            </a:r>
          </a:p>
          <a:p>
            <a:pPr lvl="1"/>
            <a:r>
              <a:rPr lang="cs-CZ" b="1" dirty="0" smtClean="0">
                <a:solidFill>
                  <a:srgbClr val="FF0000"/>
                </a:solidFill>
              </a:rPr>
              <a:t>Podnik</a:t>
            </a:r>
            <a:r>
              <a:rPr lang="cs-CZ" dirty="0" smtClean="0"/>
              <a:t>: důvody?</a:t>
            </a:r>
          </a:p>
          <a:p>
            <a:pPr lvl="1"/>
            <a:r>
              <a:rPr lang="cs-CZ" b="1" dirty="0" smtClean="0">
                <a:solidFill>
                  <a:srgbClr val="FF0000"/>
                </a:solidFill>
              </a:rPr>
              <a:t>Fyzická osoba</a:t>
            </a:r>
            <a:r>
              <a:rPr lang="cs-CZ" dirty="0" smtClean="0"/>
              <a:t>: důvody?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3"/>
          </p:nvPr>
        </p:nvSpPr>
        <p:spPr>
          <a:xfrm>
            <a:off x="611560" y="1700808"/>
            <a:ext cx="4041775" cy="639762"/>
          </a:xfrm>
        </p:spPr>
        <p:txBody>
          <a:bodyPr/>
          <a:lstStyle/>
          <a:p>
            <a:r>
              <a:rPr lang="cs-CZ" dirty="0" smtClean="0"/>
              <a:t>Operace na devizovém trhu</a:t>
            </a: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4"/>
          </p:nvPr>
        </p:nvSpPr>
        <p:spPr>
          <a:xfrm>
            <a:off x="611560" y="2340570"/>
            <a:ext cx="4041775" cy="3951288"/>
          </a:xfrm>
        </p:spPr>
        <p:txBody>
          <a:bodyPr>
            <a:normAutofit fontScale="92500" lnSpcReduction="10000"/>
          </a:bodyPr>
          <a:lstStyle/>
          <a:p>
            <a:r>
              <a:rPr lang="cs-CZ" b="1" dirty="0" smtClean="0"/>
              <a:t>Směna</a:t>
            </a:r>
          </a:p>
          <a:p>
            <a:pPr lvl="1"/>
            <a:r>
              <a:rPr lang="cs-CZ" dirty="0" smtClean="0"/>
              <a:t>Provedení klientských obchodů</a:t>
            </a:r>
          </a:p>
          <a:p>
            <a:pPr lvl="1"/>
            <a:r>
              <a:rPr lang="cs-CZ" dirty="0" smtClean="0"/>
              <a:t>Zajištění/zbavení se devizových prostředků</a:t>
            </a:r>
          </a:p>
          <a:p>
            <a:pPr lvl="1"/>
            <a:r>
              <a:rPr lang="cs-CZ" dirty="0" smtClean="0"/>
              <a:t>Ovlivnění kurzu</a:t>
            </a:r>
          </a:p>
          <a:p>
            <a:r>
              <a:rPr lang="cs-CZ" b="1" dirty="0" smtClean="0"/>
              <a:t>Spekulace</a:t>
            </a:r>
          </a:p>
          <a:p>
            <a:pPr lvl="1"/>
            <a:r>
              <a:rPr lang="cs-CZ" dirty="0" smtClean="0"/>
              <a:t>Profitování z kurzového vývoje</a:t>
            </a:r>
          </a:p>
          <a:p>
            <a:r>
              <a:rPr lang="cs-CZ" b="1" dirty="0" err="1" smtClean="0">
                <a:solidFill>
                  <a:srgbClr val="FF0000"/>
                </a:solidFill>
              </a:rPr>
              <a:t>Hedging</a:t>
            </a:r>
            <a:endParaRPr lang="cs-CZ" b="1" dirty="0" smtClean="0">
              <a:solidFill>
                <a:srgbClr val="FF0000"/>
              </a:solidFill>
            </a:endParaRPr>
          </a:p>
          <a:p>
            <a:pPr lvl="1"/>
            <a:r>
              <a:rPr lang="cs-CZ" b="1" dirty="0" smtClean="0"/>
              <a:t>Řízení rizik</a:t>
            </a:r>
          </a:p>
          <a:p>
            <a:r>
              <a:rPr lang="cs-CZ" b="1" dirty="0" smtClean="0"/>
              <a:t>Arbitráž</a:t>
            </a:r>
          </a:p>
          <a:p>
            <a:pPr lvl="1"/>
            <a:r>
              <a:rPr lang="cs-CZ" dirty="0" smtClean="0"/>
              <a:t>Profitování ze špatně nastavených kotací</a:t>
            </a:r>
          </a:p>
          <a:p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898728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Jak </a:t>
            </a:r>
            <a:r>
              <a:rPr lang="cs-CZ" dirty="0" err="1" smtClean="0"/>
              <a:t>hedgovat</a:t>
            </a:r>
            <a:r>
              <a:rPr lang="cs-CZ" dirty="0" smtClean="0"/>
              <a:t>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cs-CZ" sz="1800" b="1" dirty="0" err="1" smtClean="0">
                <a:solidFill>
                  <a:srgbClr val="FF0000"/>
                </a:solidFill>
              </a:rPr>
              <a:t>Hedge</a:t>
            </a:r>
            <a:r>
              <a:rPr lang="cs-CZ" sz="1800" dirty="0" smtClean="0"/>
              <a:t> = doplňková investiční pozice vytvořená ke kompenzování potenciálních ztrát/zisků z investice, budoucího příjmu či výdaje. Z čeho ji vytvoříme?</a:t>
            </a:r>
          </a:p>
          <a:p>
            <a:r>
              <a:rPr lang="cs-CZ" sz="1800" b="1" dirty="0" smtClean="0"/>
              <a:t>Ze stejného aktiva </a:t>
            </a:r>
            <a:r>
              <a:rPr lang="cs-CZ" sz="1800" dirty="0" smtClean="0"/>
              <a:t>to nejde (například zajistit se proti kolísání výnosu z vlastnictví 100 akcií jejich prodejem je k ničemu)</a:t>
            </a:r>
          </a:p>
          <a:p>
            <a:r>
              <a:rPr lang="cs-CZ" sz="1800" dirty="0" smtClean="0"/>
              <a:t>Potřebujeme aktivum, které </a:t>
            </a:r>
            <a:r>
              <a:rPr lang="cs-CZ" sz="1800" b="1" dirty="0" smtClean="0"/>
              <a:t>funguje odlišně</a:t>
            </a:r>
            <a:r>
              <a:rPr lang="cs-CZ" sz="1800" dirty="0" smtClean="0"/>
              <a:t>, ale jeho </a:t>
            </a:r>
            <a:r>
              <a:rPr lang="cs-CZ" sz="1800" b="1" dirty="0" smtClean="0"/>
              <a:t>cena se vyvíjí v souladu </a:t>
            </a:r>
            <a:r>
              <a:rPr lang="cs-CZ" sz="1800" dirty="0" smtClean="0"/>
              <a:t>s cenou původního aktiva – derivát.</a:t>
            </a:r>
          </a:p>
          <a:p>
            <a:pPr marL="0" indent="0">
              <a:buNone/>
            </a:pPr>
            <a:endParaRPr lang="cs-CZ" sz="1800" dirty="0" smtClean="0"/>
          </a:p>
          <a:p>
            <a:pPr marL="0" indent="0">
              <a:buNone/>
            </a:pPr>
            <a:r>
              <a:rPr lang="cs-CZ" sz="2000" b="1" dirty="0" smtClean="0">
                <a:solidFill>
                  <a:srgbClr val="FF0000"/>
                </a:solidFill>
              </a:rPr>
              <a:t>Derivát</a:t>
            </a:r>
          </a:p>
          <a:p>
            <a:pPr marL="0" indent="0">
              <a:buNone/>
            </a:pPr>
            <a:r>
              <a:rPr lang="cs-CZ" sz="1800" dirty="0" smtClean="0"/>
              <a:t>Instrument, jehož hodnota je odvislá od hodnoty jiného instrumentu (nebo veličiny).</a:t>
            </a:r>
          </a:p>
          <a:p>
            <a:r>
              <a:rPr lang="cs-CZ" sz="1800" dirty="0" smtClean="0"/>
              <a:t>Jiným instrumentem nebo veličinou může být opravdu ledacos, například</a:t>
            </a:r>
            <a:r>
              <a:rPr lang="en-US" sz="1800" dirty="0" smtClean="0"/>
              <a:t>*</a:t>
            </a:r>
            <a:endParaRPr lang="cs-CZ" sz="1800" dirty="0" smtClean="0"/>
          </a:p>
          <a:p>
            <a:pPr lvl="1"/>
            <a:r>
              <a:rPr lang="cs-CZ" sz="1800" dirty="0" smtClean="0"/>
              <a:t>Akcie, dluhopisy</a:t>
            </a:r>
          </a:p>
          <a:p>
            <a:pPr lvl="1"/>
            <a:r>
              <a:rPr lang="cs-CZ" sz="1800" dirty="0" smtClean="0"/>
              <a:t>Komodity (např. zlato, pšenice, dobytek)</a:t>
            </a:r>
          </a:p>
          <a:p>
            <a:pPr lvl="1"/>
            <a:r>
              <a:rPr lang="cs-CZ" sz="1800" dirty="0" smtClean="0"/>
              <a:t>Akciové indexy</a:t>
            </a:r>
          </a:p>
          <a:p>
            <a:pPr lvl="1"/>
            <a:r>
              <a:rPr lang="cs-CZ" sz="1800" dirty="0" smtClean="0"/>
              <a:t>Velikost </a:t>
            </a:r>
            <a:r>
              <a:rPr lang="cs-CZ" sz="1800" dirty="0" err="1"/>
              <a:t>š</a:t>
            </a:r>
            <a:r>
              <a:rPr lang="cs-CZ" sz="1800" dirty="0" err="1" smtClean="0"/>
              <a:t>kodních</a:t>
            </a:r>
            <a:r>
              <a:rPr lang="cs-CZ" sz="1800" dirty="0" smtClean="0"/>
              <a:t> událostí pojišťoven, Teplota </a:t>
            </a:r>
          </a:p>
          <a:p>
            <a:pPr lvl="1"/>
            <a:r>
              <a:rPr lang="cs-CZ" sz="1800" b="1" dirty="0" smtClean="0">
                <a:solidFill>
                  <a:srgbClr val="FF0000"/>
                </a:solidFill>
              </a:rPr>
              <a:t>Měna (měnový kurz)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5868144" y="5520355"/>
            <a:ext cx="30963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Škála podkladových instrumentů je obrovská, např. srovnej http</a:t>
            </a:r>
            <a:r>
              <a:rPr lang="cs-CZ" sz="1400" dirty="0"/>
              <a:t>://www.cmegroup.com/</a:t>
            </a:r>
          </a:p>
        </p:txBody>
      </p:sp>
    </p:spTree>
    <p:extLst>
      <p:ext uri="{BB962C8B-B14F-4D97-AF65-F5344CB8AC3E}">
        <p14:creationId xmlns:p14="http://schemas.microsoft.com/office/powerpoint/2010/main" val="4082860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Funkce derivátů – umožnění zajištění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marL="400050"/>
            <a:r>
              <a:rPr lang="cs-CZ" sz="2200" dirty="0" smtClean="0"/>
              <a:t>Deriváty primárně vyvinuty k </a:t>
            </a:r>
            <a:r>
              <a:rPr lang="cs-CZ" sz="2200" b="1" dirty="0" smtClean="0">
                <a:solidFill>
                  <a:srgbClr val="FF0000"/>
                </a:solidFill>
              </a:rPr>
              <a:t>zajištění tržního rizika</a:t>
            </a:r>
            <a:r>
              <a:rPr lang="cs-CZ" sz="2200" b="1" dirty="0" smtClean="0"/>
              <a:t> </a:t>
            </a:r>
            <a:r>
              <a:rPr lang="cs-CZ" sz="2200" dirty="0"/>
              <a:t>(tj. riziko nepříznivého vývoje tržní </a:t>
            </a:r>
            <a:r>
              <a:rPr lang="cs-CZ" sz="2200" dirty="0" smtClean="0"/>
              <a:t>veličiny)</a:t>
            </a:r>
          </a:p>
          <a:p>
            <a:pPr marL="400050"/>
            <a:r>
              <a:rPr lang="cs-CZ" sz="2200" dirty="0" smtClean="0"/>
              <a:t>Každý derivát má schopnost zajistit tržní riziko spojené s </a:t>
            </a:r>
            <a:r>
              <a:rPr lang="cs-CZ" sz="2200" b="1" dirty="0" smtClean="0">
                <a:solidFill>
                  <a:srgbClr val="FF0000"/>
                </a:solidFill>
              </a:rPr>
              <a:t>konkrétním podkladovým aktivem</a:t>
            </a:r>
            <a:r>
              <a:rPr lang="cs-CZ" sz="2200" dirty="0" smtClean="0"/>
              <a:t>:</a:t>
            </a:r>
          </a:p>
          <a:p>
            <a:pPr marL="400050">
              <a:buFont typeface="+mj-lt"/>
              <a:buAutoNum type="arabicPeriod"/>
            </a:pPr>
            <a:endParaRPr lang="cs-CZ" sz="2200" dirty="0" smtClean="0"/>
          </a:p>
          <a:p>
            <a:pPr marL="57150" indent="0">
              <a:buNone/>
            </a:pPr>
            <a:endParaRPr lang="cs-CZ" sz="2200" dirty="0"/>
          </a:p>
          <a:p>
            <a:pPr marL="57150" indent="0">
              <a:buNone/>
            </a:pPr>
            <a:endParaRPr lang="cs-CZ" sz="2200" dirty="0" smtClean="0"/>
          </a:p>
          <a:p>
            <a:pPr marL="400050">
              <a:buFont typeface="+mj-lt"/>
              <a:buAutoNum type="arabicPeriod"/>
            </a:pPr>
            <a:endParaRPr lang="cs-CZ" sz="2200" dirty="0" smtClean="0"/>
          </a:p>
          <a:p>
            <a:pPr marL="400050">
              <a:buFont typeface="+mj-lt"/>
              <a:buAutoNum type="arabicPeriod"/>
            </a:pPr>
            <a:endParaRPr lang="cs-CZ" sz="2200" dirty="0"/>
          </a:p>
          <a:p>
            <a:pPr marL="400050">
              <a:buFont typeface="+mj-lt"/>
              <a:buAutoNum type="arabicPeriod"/>
            </a:pPr>
            <a:endParaRPr lang="cs-CZ" sz="2200" dirty="0" smtClean="0"/>
          </a:p>
          <a:p>
            <a:pPr marL="400050">
              <a:buFont typeface="+mj-lt"/>
              <a:buAutoNum type="arabicPeriod"/>
            </a:pPr>
            <a:endParaRPr lang="cs-CZ" sz="2200" dirty="0"/>
          </a:p>
          <a:p>
            <a:pPr marL="400050">
              <a:buFont typeface="+mj-lt"/>
              <a:buAutoNum type="arabicPeriod"/>
            </a:pPr>
            <a:endParaRPr lang="cs-CZ" sz="2200" dirty="0" smtClean="0"/>
          </a:p>
          <a:p>
            <a:pPr marL="400050">
              <a:buFont typeface="+mj-lt"/>
              <a:buAutoNum type="arabicPeriod"/>
            </a:pPr>
            <a:endParaRPr lang="cs-CZ" sz="2200" dirty="0" smtClean="0"/>
          </a:p>
          <a:p>
            <a:pPr marL="400050">
              <a:buFont typeface="+mj-lt"/>
              <a:buAutoNum type="arabicPeriod"/>
            </a:pPr>
            <a:endParaRPr lang="cs-CZ" sz="2200" dirty="0" smtClean="0"/>
          </a:p>
          <a:p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35309"/>
              </p:ext>
            </p:extLst>
          </p:nvPr>
        </p:nvGraphicFramePr>
        <p:xfrm>
          <a:off x="611560" y="3212976"/>
          <a:ext cx="792088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3526"/>
                <a:gridCol w="3537480"/>
                <a:gridCol w="3229874"/>
              </a:tblGrid>
              <a:tr h="190128">
                <a:tc>
                  <a:txBody>
                    <a:bodyPr/>
                    <a:lstStyle/>
                    <a:p>
                      <a:r>
                        <a:rPr lang="cs-CZ" sz="1200" dirty="0" smtClean="0"/>
                        <a:t>Typ</a:t>
                      </a:r>
                      <a:endParaRPr lang="cs-CZ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200" dirty="0" smtClean="0"/>
                        <a:t>Příklad</a:t>
                      </a:r>
                      <a:endParaRPr lang="cs-CZ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200" dirty="0" smtClean="0"/>
                        <a:t>Riziko k zajištění</a:t>
                      </a:r>
                      <a:endParaRPr lang="cs-CZ" sz="1200" dirty="0"/>
                    </a:p>
                  </a:txBody>
                  <a:tcPr/>
                </a:tc>
              </a:tr>
              <a:tr h="190128">
                <a:tc>
                  <a:txBody>
                    <a:bodyPr/>
                    <a:lstStyle/>
                    <a:p>
                      <a:r>
                        <a:rPr lang="cs-CZ" sz="1200" dirty="0" smtClean="0"/>
                        <a:t>Akcie </a:t>
                      </a:r>
                      <a:endParaRPr lang="cs-CZ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200" b="1" dirty="0" smtClean="0"/>
                        <a:t>Intel </a:t>
                      </a:r>
                      <a:r>
                        <a:rPr lang="cs-CZ" sz="1200" b="1" dirty="0" err="1" smtClean="0"/>
                        <a:t>Corporation</a:t>
                      </a:r>
                      <a:r>
                        <a:rPr lang="cs-CZ" sz="1200" dirty="0" smtClean="0"/>
                        <a:t> (INTC)</a:t>
                      </a:r>
                      <a:endParaRPr lang="cs-CZ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200" dirty="0" smtClean="0"/>
                        <a:t>Riziko nepříznivého</a:t>
                      </a:r>
                      <a:r>
                        <a:rPr lang="cs-CZ" sz="1200" baseline="0" dirty="0" smtClean="0"/>
                        <a:t> vývoje akcie firmy Intel</a:t>
                      </a:r>
                      <a:endParaRPr lang="cs-CZ" sz="1200" dirty="0"/>
                    </a:p>
                  </a:txBody>
                  <a:tcPr/>
                </a:tc>
              </a:tr>
              <a:tr h="316881">
                <a:tc>
                  <a:txBody>
                    <a:bodyPr/>
                    <a:lstStyle/>
                    <a:p>
                      <a:r>
                        <a:rPr lang="cs-CZ" sz="1200" dirty="0" smtClean="0"/>
                        <a:t>Dluhopisy</a:t>
                      </a:r>
                      <a:endParaRPr lang="cs-CZ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200" b="1" dirty="0" smtClean="0"/>
                        <a:t>13-týdenní</a:t>
                      </a:r>
                      <a:r>
                        <a:rPr lang="cs-CZ" sz="1200" b="1" baseline="0" dirty="0" smtClean="0"/>
                        <a:t> </a:t>
                      </a:r>
                      <a:r>
                        <a:rPr lang="cs-CZ" sz="1200" b="1" dirty="0" smtClean="0"/>
                        <a:t>US </a:t>
                      </a:r>
                      <a:r>
                        <a:rPr lang="cs-CZ" sz="1200" b="1" dirty="0" err="1" smtClean="0"/>
                        <a:t>treasury</a:t>
                      </a:r>
                      <a:r>
                        <a:rPr lang="cs-CZ" sz="1200" b="1" dirty="0" smtClean="0"/>
                        <a:t> </a:t>
                      </a:r>
                      <a:r>
                        <a:rPr lang="cs-CZ" sz="1200" b="1" dirty="0" err="1" smtClean="0"/>
                        <a:t>bill</a:t>
                      </a:r>
                      <a:endParaRPr lang="cs-CZ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200" dirty="0" smtClean="0"/>
                        <a:t>Riziko nepříznivého</a:t>
                      </a:r>
                      <a:r>
                        <a:rPr lang="cs-CZ" sz="1200" baseline="0" dirty="0" smtClean="0"/>
                        <a:t> vývoje krátkodobých amerických úrokových sazeb</a:t>
                      </a:r>
                      <a:endParaRPr lang="cs-CZ" sz="1200" dirty="0"/>
                    </a:p>
                  </a:txBody>
                  <a:tcPr/>
                </a:tc>
              </a:tr>
              <a:tr h="190128">
                <a:tc>
                  <a:txBody>
                    <a:bodyPr/>
                    <a:lstStyle/>
                    <a:p>
                      <a:r>
                        <a:rPr lang="cs-CZ" sz="1200" dirty="0" smtClean="0"/>
                        <a:t>Komodity</a:t>
                      </a:r>
                      <a:endParaRPr lang="cs-CZ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200" b="1" dirty="0" smtClean="0"/>
                        <a:t>Zlato</a:t>
                      </a:r>
                      <a:endParaRPr lang="cs-CZ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200" dirty="0" smtClean="0"/>
                        <a:t>Riziko</a:t>
                      </a:r>
                      <a:r>
                        <a:rPr lang="cs-CZ" sz="1200" baseline="0" dirty="0" smtClean="0"/>
                        <a:t> nepříznivého vývoje ceny zlata</a:t>
                      </a:r>
                      <a:endParaRPr lang="cs-CZ" sz="1200" dirty="0"/>
                    </a:p>
                  </a:txBody>
                  <a:tcPr/>
                </a:tc>
              </a:tr>
              <a:tr h="316881">
                <a:tc>
                  <a:txBody>
                    <a:bodyPr/>
                    <a:lstStyle/>
                    <a:p>
                      <a:r>
                        <a:rPr lang="cs-CZ" sz="1200" dirty="0" smtClean="0"/>
                        <a:t>Akciový index</a:t>
                      </a:r>
                      <a:endParaRPr lang="cs-CZ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200" b="1" dirty="0" smtClean="0"/>
                        <a:t>S</a:t>
                      </a:r>
                      <a:r>
                        <a:rPr lang="en-US" sz="1200" b="1" dirty="0" smtClean="0"/>
                        <a:t>&amp;P </a:t>
                      </a:r>
                      <a:r>
                        <a:rPr lang="cs-CZ" sz="1200" b="1" dirty="0" smtClean="0"/>
                        <a:t>500</a:t>
                      </a:r>
                      <a:endParaRPr lang="cs-CZ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200" dirty="0" smtClean="0"/>
                        <a:t>Riziko nepříznivé</a:t>
                      </a:r>
                      <a:r>
                        <a:rPr lang="cs-CZ" sz="1200" baseline="0" dirty="0" smtClean="0"/>
                        <a:t>ho vývoje celého amerického akciového trhu</a:t>
                      </a:r>
                      <a:endParaRPr lang="cs-CZ" sz="1200" dirty="0"/>
                    </a:p>
                  </a:txBody>
                  <a:tcPr/>
                </a:tc>
              </a:tr>
              <a:tr h="316881">
                <a:tc>
                  <a:txBody>
                    <a:bodyPr/>
                    <a:lstStyle/>
                    <a:p>
                      <a:r>
                        <a:rPr lang="cs-CZ" sz="1200" dirty="0" smtClean="0"/>
                        <a:t>Počasí</a:t>
                      </a:r>
                      <a:endParaRPr lang="cs-CZ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200" b="1" dirty="0" smtClean="0"/>
                        <a:t>Hurikány na</a:t>
                      </a:r>
                      <a:r>
                        <a:rPr lang="cs-CZ" sz="1200" b="1" baseline="0" dirty="0" smtClean="0"/>
                        <a:t> území Floridy</a:t>
                      </a:r>
                      <a:r>
                        <a:rPr lang="cs-CZ" sz="1200" b="1" dirty="0" smtClean="0"/>
                        <a:t> </a:t>
                      </a:r>
                    </a:p>
                    <a:p>
                      <a:r>
                        <a:rPr lang="cs-CZ" sz="1200" dirty="0" smtClean="0"/>
                        <a:t>(pojišťovnami</a:t>
                      </a:r>
                      <a:r>
                        <a:rPr lang="cs-CZ" sz="1200" baseline="0" dirty="0" smtClean="0"/>
                        <a:t> odhadnuté škody)</a:t>
                      </a:r>
                      <a:endParaRPr lang="cs-CZ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200" dirty="0" smtClean="0"/>
                        <a:t>Riziko pro pojišťovny nepříznivého vývoje </a:t>
                      </a:r>
                      <a:r>
                        <a:rPr lang="cs-CZ" sz="1200" dirty="0" err="1" smtClean="0"/>
                        <a:t>škodních</a:t>
                      </a:r>
                      <a:r>
                        <a:rPr lang="cs-CZ" sz="1200" dirty="0" smtClean="0"/>
                        <a:t> událostí</a:t>
                      </a:r>
                      <a:endParaRPr lang="cs-CZ" sz="1200" dirty="0"/>
                    </a:p>
                  </a:txBody>
                  <a:tcPr/>
                </a:tc>
              </a:tr>
              <a:tr h="443633">
                <a:tc>
                  <a:txBody>
                    <a:bodyPr/>
                    <a:lstStyle/>
                    <a:p>
                      <a:r>
                        <a:rPr lang="cs-CZ" sz="1200" dirty="0" smtClean="0"/>
                        <a:t>Počasí</a:t>
                      </a:r>
                      <a:endParaRPr lang="cs-CZ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 Monthly Weather Cooling Degree Day </a:t>
                      </a:r>
                      <a:r>
                        <a:rPr lang="cs-CZ" sz="12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(na základě veličiny typu „</a:t>
                      </a:r>
                      <a:r>
                        <a:rPr lang="cs-CZ" sz="12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měsíční průměr z obvyklý stav - mínus skutečně naměřená denní teplota“</a:t>
                      </a:r>
                      <a:endParaRPr lang="cs-CZ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200" dirty="0" smtClean="0"/>
                        <a:t>Riziko malého</a:t>
                      </a:r>
                      <a:r>
                        <a:rPr lang="cs-CZ" sz="1200" baseline="0" dirty="0" smtClean="0"/>
                        <a:t> zisku elektrárenských společností x velkých výdajů firem na topení</a:t>
                      </a:r>
                      <a:endParaRPr lang="cs-CZ" sz="1200" dirty="0"/>
                    </a:p>
                  </a:txBody>
                  <a:tcPr/>
                </a:tc>
              </a:tr>
              <a:tr h="190128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M</a:t>
                      </a:r>
                      <a:r>
                        <a:rPr lang="cs-CZ" sz="1200" b="1" dirty="0" err="1" smtClean="0">
                          <a:solidFill>
                            <a:srgbClr val="FF0000"/>
                          </a:solidFill>
                        </a:rPr>
                        <a:t>ěny</a:t>
                      </a:r>
                      <a:endParaRPr lang="cs-CZ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200" b="1" dirty="0" smtClean="0">
                          <a:solidFill>
                            <a:srgbClr val="FF0000"/>
                          </a:solidFill>
                        </a:rPr>
                        <a:t>CZK/EUR</a:t>
                      </a:r>
                      <a:endParaRPr lang="cs-CZ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200" b="1" dirty="0" smtClean="0">
                          <a:solidFill>
                            <a:srgbClr val="FF0000"/>
                          </a:solidFill>
                        </a:rPr>
                        <a:t>Riziko</a:t>
                      </a:r>
                      <a:r>
                        <a:rPr lang="cs-CZ" sz="1200" b="1" baseline="0" dirty="0" smtClean="0">
                          <a:solidFill>
                            <a:srgbClr val="FF0000"/>
                          </a:solidFill>
                        </a:rPr>
                        <a:t> nepříznivého vývoje kurzu CZK/EUR</a:t>
                      </a:r>
                      <a:endParaRPr lang="cs-CZ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92124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Další funkce derivátů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199" y="1600200"/>
            <a:ext cx="6250841" cy="4525963"/>
          </a:xfrm>
        </p:spPr>
        <p:txBody>
          <a:bodyPr>
            <a:noAutofit/>
          </a:bodyPr>
          <a:lstStyle/>
          <a:p>
            <a:r>
              <a:rPr lang="cs-CZ" sz="2400" b="1" dirty="0" smtClean="0">
                <a:solidFill>
                  <a:srgbClr val="FF0000"/>
                </a:solidFill>
              </a:rPr>
              <a:t>Spekulace</a:t>
            </a:r>
            <a:endParaRPr lang="cs-CZ" sz="2000" b="1" dirty="0" smtClean="0">
              <a:solidFill>
                <a:srgbClr val="FF0000"/>
              </a:solidFill>
            </a:endParaRPr>
          </a:p>
          <a:p>
            <a:pPr lvl="1"/>
            <a:r>
              <a:rPr lang="cs-CZ" sz="1800" dirty="0" smtClean="0"/>
              <a:t>Odlišná konstrukce umožní spekulovat s nižším kapitálem</a:t>
            </a:r>
          </a:p>
          <a:p>
            <a:pPr lvl="1"/>
            <a:r>
              <a:rPr lang="cs-CZ" sz="1800" dirty="0" smtClean="0"/>
              <a:t>Ideální pro spekulaci je </a:t>
            </a:r>
            <a:r>
              <a:rPr lang="cs-CZ" sz="1800" dirty="0" err="1" smtClean="0"/>
              <a:t>futures</a:t>
            </a:r>
            <a:r>
              <a:rPr lang="cs-CZ" sz="1800" dirty="0" smtClean="0"/>
              <a:t> (příští hodina)</a:t>
            </a:r>
          </a:p>
          <a:p>
            <a:r>
              <a:rPr lang="cs-CZ" sz="2400" b="1" dirty="0" smtClean="0">
                <a:solidFill>
                  <a:srgbClr val="FF0000"/>
                </a:solidFill>
              </a:rPr>
              <a:t>Arbitráž</a:t>
            </a:r>
            <a:endParaRPr lang="cs-CZ" sz="2000" b="1" dirty="0" smtClean="0">
              <a:solidFill>
                <a:srgbClr val="FF0000"/>
              </a:solidFill>
            </a:endParaRPr>
          </a:p>
          <a:p>
            <a:pPr lvl="1"/>
            <a:r>
              <a:rPr lang="cs-CZ" sz="1800" dirty="0" smtClean="0"/>
              <a:t>Profitování ze špatně nastavených kotací mezi derivátovým a spotovým trhem</a:t>
            </a:r>
          </a:p>
          <a:p>
            <a:r>
              <a:rPr lang="cs-CZ" sz="2400" b="1" dirty="0" smtClean="0"/>
              <a:t>Další důvody </a:t>
            </a:r>
            <a:r>
              <a:rPr lang="cs-CZ" sz="2000" dirty="0" smtClean="0"/>
              <a:t>(nepsat do testu!)</a:t>
            </a:r>
          </a:p>
          <a:p>
            <a:pPr lvl="1"/>
            <a:r>
              <a:rPr lang="cs-CZ" sz="1800" b="1" dirty="0" smtClean="0"/>
              <a:t>Obcházení regulace </a:t>
            </a:r>
            <a:r>
              <a:rPr lang="cs-CZ" sz="1800" dirty="0" smtClean="0"/>
              <a:t>(finanční inovace méně regulovány)</a:t>
            </a:r>
          </a:p>
          <a:p>
            <a:pPr lvl="1"/>
            <a:r>
              <a:rPr lang="cs-CZ" sz="1800" b="1" dirty="0" smtClean="0"/>
              <a:t>Přenášení </a:t>
            </a:r>
            <a:r>
              <a:rPr lang="cs-CZ" sz="1800" b="1" dirty="0"/>
              <a:t>zisků </a:t>
            </a:r>
            <a:r>
              <a:rPr lang="cs-CZ" sz="1800" dirty="0"/>
              <a:t>z období do období: </a:t>
            </a:r>
            <a:r>
              <a:rPr lang="cs-CZ" sz="1800" dirty="0" smtClean="0"/>
              <a:t>mám-li v současnosti vyšší zisk než plán, můžu si derivátem poslat část zisku do dalšího období (závisí ale na účetních pravidlech pro oceňování)</a:t>
            </a:r>
          </a:p>
          <a:p>
            <a:pPr lvl="1"/>
            <a:r>
              <a:rPr lang="cs-CZ" sz="1800" b="1" dirty="0" smtClean="0"/>
              <a:t>Profitování na neinformované protistraně </a:t>
            </a:r>
            <a:r>
              <a:rPr lang="cs-CZ" sz="1800" dirty="0" smtClean="0"/>
              <a:t>tím, že vytvořím špatně ocenitelný derivát</a:t>
            </a:r>
          </a:p>
        </p:txBody>
      </p:sp>
      <p:sp>
        <p:nvSpPr>
          <p:cNvPr id="4" name="Obdélník 3"/>
          <p:cNvSpPr/>
          <p:nvPr/>
        </p:nvSpPr>
        <p:spPr>
          <a:xfrm>
            <a:off x="6876256" y="4509120"/>
            <a:ext cx="2267209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Oceňování derivátů není vždy jednoduché, jak se přesvědčíte u opcí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6876256" y="1772816"/>
            <a:ext cx="2267743" cy="244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Je-li na jedné straně </a:t>
            </a:r>
            <a:r>
              <a:rPr lang="cs-CZ" dirty="0" err="1" smtClean="0"/>
              <a:t>hedger</a:t>
            </a:r>
            <a:r>
              <a:rPr lang="cs-CZ" dirty="0" smtClean="0"/>
              <a:t>, na opačné straně musí stát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 err="1" smtClean="0"/>
              <a:t>Hedger</a:t>
            </a:r>
            <a:r>
              <a:rPr lang="cs-CZ" b="1" dirty="0" smtClean="0"/>
              <a:t> s opačnou potřebou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 smtClean="0"/>
              <a:t>Spekulant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Případně arbitražér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32308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Jakou roli hrají deriváty na </a:t>
            </a:r>
            <a:r>
              <a:rPr lang="cs-CZ" dirty="0" err="1" smtClean="0"/>
              <a:t>forexu</a:t>
            </a:r>
            <a:r>
              <a:rPr lang="cs-CZ" dirty="0" smtClean="0"/>
              <a:t>?</a:t>
            </a:r>
            <a:endParaRPr lang="cs-CZ" dirty="0"/>
          </a:p>
        </p:txBody>
      </p:sp>
      <p:graphicFrame>
        <p:nvGraphicFramePr>
          <p:cNvPr id="9" name="Zástupný symbol pro obsah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27479029"/>
              </p:ext>
            </p:extLst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Zástupný symbol pro text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Deriváty na devizovém trhu </a:t>
            </a:r>
            <a:r>
              <a:rPr lang="cs-CZ" b="1" dirty="0" smtClean="0">
                <a:solidFill>
                  <a:srgbClr val="FF0000"/>
                </a:solidFill>
              </a:rPr>
              <a:t>převažují</a:t>
            </a:r>
          </a:p>
          <a:p>
            <a:pPr lvl="1"/>
            <a:r>
              <a:rPr lang="cs-CZ" dirty="0" smtClean="0"/>
              <a:t>tvoří 62% obchodů</a:t>
            </a:r>
          </a:p>
          <a:p>
            <a:pPr lvl="1"/>
            <a:endParaRPr lang="cs-CZ" dirty="0" smtClean="0"/>
          </a:p>
          <a:p>
            <a:r>
              <a:rPr lang="cs-CZ" dirty="0" smtClean="0"/>
              <a:t>Mezi deriváty dominují </a:t>
            </a:r>
            <a:r>
              <a:rPr lang="cs-CZ" b="1" dirty="0" smtClean="0">
                <a:solidFill>
                  <a:srgbClr val="FF0000"/>
                </a:solidFill>
              </a:rPr>
              <a:t>devizové (FX) swapy</a:t>
            </a:r>
          </a:p>
          <a:p>
            <a:pPr lvl="1"/>
            <a:r>
              <a:rPr lang="cs-CZ" dirty="0" smtClean="0"/>
              <a:t>Tvoří 68% derivátových obchodů</a:t>
            </a:r>
          </a:p>
          <a:p>
            <a:pPr lvl="1"/>
            <a:r>
              <a:rPr lang="cs-CZ" dirty="0" smtClean="0"/>
              <a:t>Proč? Protože jsou velkoobchodní!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3597513" y="267680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1998</a:t>
            </a:r>
            <a:endParaRPr lang="cs-CZ" b="1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3599892" y="232681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2013</a:t>
            </a:r>
            <a:endParaRPr lang="cs-CZ" b="1" dirty="0"/>
          </a:p>
        </p:txBody>
      </p:sp>
      <p:cxnSp>
        <p:nvCxnSpPr>
          <p:cNvPr id="13" name="Přímá spojnice 12"/>
          <p:cNvCxnSpPr>
            <a:endCxn id="10" idx="1"/>
          </p:cNvCxnSpPr>
          <p:nvPr/>
        </p:nvCxnSpPr>
        <p:spPr>
          <a:xfrm flipV="1">
            <a:off x="2924200" y="2861467"/>
            <a:ext cx="673313" cy="2434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>
            <a:endCxn id="11" idx="1"/>
          </p:cNvCxnSpPr>
          <p:nvPr/>
        </p:nvCxnSpPr>
        <p:spPr>
          <a:xfrm flipV="1">
            <a:off x="2924200" y="2511480"/>
            <a:ext cx="675692" cy="2787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ovéPole 17"/>
          <p:cNvSpPr txBox="1"/>
          <p:nvPr/>
        </p:nvSpPr>
        <p:spPr>
          <a:xfrm>
            <a:off x="395536" y="6381328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Data: květen 2013</a:t>
            </a:r>
            <a:endParaRPr lang="cs-CZ" dirty="0"/>
          </a:p>
        </p:txBody>
      </p:sp>
      <p:cxnSp>
        <p:nvCxnSpPr>
          <p:cNvPr id="8" name="Přímá spojnice 7"/>
          <p:cNvCxnSpPr/>
          <p:nvPr/>
        </p:nvCxnSpPr>
        <p:spPr>
          <a:xfrm>
            <a:off x="2303748" y="3717032"/>
            <a:ext cx="1152128" cy="122413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ovéPole 11"/>
          <p:cNvSpPr txBox="1"/>
          <p:nvPr/>
        </p:nvSpPr>
        <p:spPr>
          <a:xfrm>
            <a:off x="3262046" y="440110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Spoty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251520" y="269614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Deriváty</a:t>
            </a:r>
            <a:endParaRPr lang="cs-CZ" b="1" dirty="0">
              <a:solidFill>
                <a:srgbClr val="FF0000"/>
              </a:solidFill>
            </a:endParaRPr>
          </a:p>
        </p:txBody>
      </p:sp>
      <p:cxnSp>
        <p:nvCxnSpPr>
          <p:cNvPr id="20" name="Přímá spojnice 19"/>
          <p:cNvCxnSpPr/>
          <p:nvPr/>
        </p:nvCxnSpPr>
        <p:spPr>
          <a:xfrm flipV="1">
            <a:off x="2307552" y="2326814"/>
            <a:ext cx="0" cy="13902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24252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Jak se mohou deriváty obchodovat?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Způsob obchodování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OTC</a:t>
            </a:r>
            <a:r>
              <a:rPr lang="cs-CZ" b="1" dirty="0" smtClean="0"/>
              <a:t> </a:t>
            </a:r>
          </a:p>
          <a:p>
            <a:pPr lvl="1"/>
            <a:r>
              <a:rPr lang="cs-CZ" dirty="0" smtClean="0"/>
              <a:t>Není centralizovaný trh, tedy žádná burza</a:t>
            </a:r>
          </a:p>
          <a:p>
            <a:pPr lvl="1"/>
            <a:r>
              <a:rPr lang="cs-CZ" dirty="0" smtClean="0"/>
              <a:t>Strany obchodují přímo spolu, bez prostřednictví </a:t>
            </a:r>
            <a:r>
              <a:rPr lang="cs-CZ" dirty="0"/>
              <a:t>t</a:t>
            </a:r>
            <a:r>
              <a:rPr lang="cs-CZ" dirty="0" smtClean="0"/>
              <a:t>řetí strany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Burzovní obchodování</a:t>
            </a:r>
          </a:p>
          <a:p>
            <a:pPr lvl="1"/>
            <a:r>
              <a:rPr lang="cs-CZ" dirty="0" smtClean="0"/>
              <a:t>Prostředníkem je burza</a:t>
            </a:r>
          </a:p>
          <a:p>
            <a:r>
              <a:rPr lang="cs-CZ" dirty="0" smtClean="0"/>
              <a:t>Odlišnosti (prodiskutovat):</a:t>
            </a:r>
            <a:endParaRPr lang="cs-CZ" dirty="0"/>
          </a:p>
          <a:p>
            <a:pPr lvl="1"/>
            <a:r>
              <a:rPr lang="cs-CZ" dirty="0"/>
              <a:t>Likvidita</a:t>
            </a:r>
          </a:p>
          <a:p>
            <a:pPr lvl="1"/>
            <a:r>
              <a:rPr lang="cs-CZ" dirty="0"/>
              <a:t>Transparentnost</a:t>
            </a:r>
          </a:p>
          <a:p>
            <a:pPr lvl="1"/>
            <a:r>
              <a:rPr lang="cs-CZ" dirty="0"/>
              <a:t>Kreditní riziko (že protistrana nesplní svou část)</a:t>
            </a:r>
          </a:p>
          <a:p>
            <a:pPr lvl="1"/>
            <a:r>
              <a:rPr lang="cs-CZ" dirty="0"/>
              <a:t>Obchody na míru?</a:t>
            </a:r>
          </a:p>
          <a:p>
            <a:pPr marL="0" indent="0">
              <a:buNone/>
            </a:pPr>
            <a:endParaRPr lang="cs-CZ" dirty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9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724400" y="1687052"/>
            <a:ext cx="4041775" cy="639762"/>
          </a:xfrm>
        </p:spPr>
        <p:txBody>
          <a:bodyPr>
            <a:noAutofit/>
          </a:bodyPr>
          <a:lstStyle/>
          <a:p>
            <a:r>
              <a:rPr lang="cs-CZ" sz="1800" dirty="0" smtClean="0">
                <a:solidFill>
                  <a:srgbClr val="FF0000"/>
                </a:solidFill>
              </a:rPr>
              <a:t>Burzovní deriváty</a:t>
            </a:r>
            <a:r>
              <a:rPr lang="cs-CZ" sz="1800" dirty="0" smtClean="0"/>
              <a:t> (= </a:t>
            </a:r>
            <a:r>
              <a:rPr lang="cs-CZ" sz="1800" dirty="0" err="1" smtClean="0"/>
              <a:t>futures</a:t>
            </a:r>
            <a:r>
              <a:rPr lang="cs-CZ" sz="1800" dirty="0" smtClean="0"/>
              <a:t> a některé opce) </a:t>
            </a:r>
            <a:r>
              <a:rPr lang="cs-CZ" sz="1800" dirty="0" smtClean="0">
                <a:solidFill>
                  <a:srgbClr val="FF0000"/>
                </a:solidFill>
              </a:rPr>
              <a:t>hrají malou roli</a:t>
            </a:r>
            <a:r>
              <a:rPr lang="cs-CZ" sz="1800" dirty="0" smtClean="0"/>
              <a:t>, dominuje OTC </a:t>
            </a:r>
            <a:endParaRPr lang="cs-CZ" sz="1800" dirty="0"/>
          </a:p>
        </p:txBody>
      </p:sp>
      <p:graphicFrame>
        <p:nvGraphicFramePr>
          <p:cNvPr id="10" name="Zástupný symbol pro obsah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6047567"/>
              </p:ext>
            </p:extLst>
          </p:nvPr>
        </p:nvGraphicFramePr>
        <p:xfrm>
          <a:off x="4645025" y="2511481"/>
          <a:ext cx="3527375" cy="3614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Přímá spojnice se šipkou 5"/>
          <p:cNvCxnSpPr/>
          <p:nvPr/>
        </p:nvCxnSpPr>
        <p:spPr>
          <a:xfrm flipV="1">
            <a:off x="8100392" y="2924944"/>
            <a:ext cx="0" cy="2016224"/>
          </a:xfrm>
          <a:prstGeom prst="straightConnector1">
            <a:avLst/>
          </a:prstGeom>
          <a:ln w="22225"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se šipkou 7"/>
          <p:cNvCxnSpPr/>
          <p:nvPr/>
        </p:nvCxnSpPr>
        <p:spPr>
          <a:xfrm>
            <a:off x="8100392" y="4941168"/>
            <a:ext cx="0" cy="72008"/>
          </a:xfrm>
          <a:prstGeom prst="straightConnector1">
            <a:avLst/>
          </a:prstGeom>
          <a:ln w="22225"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/>
          <p:cNvSpPr txBox="1"/>
          <p:nvPr/>
        </p:nvSpPr>
        <p:spPr>
          <a:xfrm>
            <a:off x="8134347" y="371703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OTC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8134347" y="4792506"/>
            <a:ext cx="857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Burza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868952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5: Arbitráž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16847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800" dirty="0" smtClean="0"/>
              <a:t>a) Rozhodněte</a:t>
            </a:r>
            <a:r>
              <a:rPr lang="cs-CZ" sz="1800" dirty="0"/>
              <a:t>, zda níže uvedené kotace kurzu CZK, EUR a USD zakládají příležitost k trojstranné arbitráži. Předpokládejte, že máte k dispozici 10 mil. CZK. </a:t>
            </a:r>
            <a:r>
              <a:rPr lang="cs-CZ" sz="1800" dirty="0" smtClean="0"/>
              <a:t>b) Vypočítejte</a:t>
            </a:r>
            <a:r>
              <a:rPr lang="cs-CZ" sz="1800" dirty="0"/>
              <a:t>, pro jakou úroveň </a:t>
            </a:r>
            <a:r>
              <a:rPr lang="cs-CZ" sz="1800" dirty="0" err="1"/>
              <a:t>bid</a:t>
            </a:r>
            <a:r>
              <a:rPr lang="cs-CZ" sz="1800" dirty="0"/>
              <a:t>/</a:t>
            </a:r>
            <a:r>
              <a:rPr lang="cs-CZ" sz="1800" dirty="0" err="1"/>
              <a:t>ask</a:t>
            </a:r>
            <a:r>
              <a:rPr lang="cs-CZ" sz="1800" dirty="0"/>
              <a:t> kurzu mezi CZK a USD je automaticky vyloučena příležitost k trojstranné arbitráži. Pro jednoduchost předpokládejme, že veškeré kurzy jsou v podobě evropské kotace</a:t>
            </a:r>
            <a:r>
              <a:rPr lang="cs-CZ" sz="1800" dirty="0" smtClean="0"/>
              <a:t>.</a:t>
            </a:r>
            <a:endParaRPr lang="cs-CZ" sz="1800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189592"/>
              </p:ext>
            </p:extLst>
          </p:nvPr>
        </p:nvGraphicFramePr>
        <p:xfrm>
          <a:off x="0" y="2884837"/>
          <a:ext cx="48768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Dealer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Měna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BID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ASK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ČSOB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CZK/EUR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32,862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32,931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KB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EUR/USD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0,8871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0,8873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GEMB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CZK/USD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29,005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29,140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bdélník 4"/>
          <p:cNvSpPr/>
          <p:nvPr/>
        </p:nvSpPr>
        <p:spPr>
          <a:xfrm>
            <a:off x="4997850" y="378904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b="1" dirty="0" smtClean="0"/>
              <a:t>Řešení 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Existuje možnost arbitráže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USD od GEMB (kurz </a:t>
            </a:r>
            <a:r>
              <a:rPr lang="cs-CZ" dirty="0"/>
              <a:t>29,140 CZK/USD) získáme za 10 mil. CZK 343 170,90 USD, </a:t>
            </a: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Pak EUR od KB (kurz </a:t>
            </a:r>
            <a:r>
              <a:rPr lang="cs-CZ" dirty="0"/>
              <a:t>0,8871 EUR/USD) získáme 304426,91 </a:t>
            </a:r>
            <a:r>
              <a:rPr lang="cs-CZ" dirty="0" smtClean="0"/>
              <a:t>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Nakonec CZK od </a:t>
            </a:r>
            <a:r>
              <a:rPr lang="cs-CZ" dirty="0"/>
              <a:t>ČSOB </a:t>
            </a:r>
            <a:r>
              <a:rPr lang="cs-CZ" dirty="0" smtClean="0"/>
              <a:t>(kurz </a:t>
            </a:r>
            <a:r>
              <a:rPr lang="cs-CZ" dirty="0"/>
              <a:t>32,862 CZK/EUR) získáme 10 004077,12 </a:t>
            </a:r>
            <a:r>
              <a:rPr lang="cs-CZ" dirty="0" smtClean="0"/>
              <a:t>CZK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Arbitrážní zisk 4 077 CZK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4996959" y="2780928"/>
            <a:ext cx="6048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Možnosti arbitráže s korunami</a:t>
            </a:r>
          </a:p>
          <a:p>
            <a:r>
              <a:rPr lang="cs-CZ" b="1" dirty="0" smtClean="0"/>
              <a:t>	CZK</a:t>
            </a:r>
            <a:r>
              <a:rPr lang="cs-CZ" dirty="0" smtClean="0"/>
              <a:t> -&gt;EUR -&gt; USD -&gt; </a:t>
            </a:r>
            <a:r>
              <a:rPr lang="cs-CZ" b="1" dirty="0" smtClean="0"/>
              <a:t>CZK</a:t>
            </a:r>
          </a:p>
          <a:p>
            <a:r>
              <a:rPr lang="cs-CZ" b="1" dirty="0" smtClean="0"/>
              <a:t>	CZK</a:t>
            </a:r>
            <a:r>
              <a:rPr lang="cs-CZ" dirty="0" smtClean="0"/>
              <a:t> -&gt;USD -&gt; EUR -&gt; </a:t>
            </a:r>
            <a:r>
              <a:rPr lang="cs-CZ" b="1" dirty="0" smtClean="0"/>
              <a:t>CZK</a:t>
            </a:r>
            <a:endParaRPr lang="cs-CZ" b="1" dirty="0"/>
          </a:p>
        </p:txBody>
      </p:sp>
      <p:sp>
        <p:nvSpPr>
          <p:cNvPr id="8" name="Obdélník 7"/>
          <p:cNvSpPr/>
          <p:nvPr/>
        </p:nvSpPr>
        <p:spPr>
          <a:xfrm>
            <a:off x="-28663" y="4426915"/>
            <a:ext cx="502562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b="1" dirty="0" smtClean="0"/>
              <a:t>Řešení b): </a:t>
            </a:r>
            <a:r>
              <a:rPr lang="cs-CZ" sz="1400" b="1" dirty="0" err="1" smtClean="0"/>
              <a:t>Bezarbitrážní</a:t>
            </a:r>
            <a:r>
              <a:rPr lang="cs-CZ" sz="1400" b="1" dirty="0" smtClean="0"/>
              <a:t> podmínky</a:t>
            </a:r>
          </a:p>
          <a:p>
            <a:r>
              <a:rPr lang="cs-CZ" sz="1400" b="1" dirty="0" smtClean="0"/>
              <a:t>1) Aby nešla zisková arbitráž (stroj na peníze; méně přísná)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 smtClean="0"/>
              <a:t>Kótovaný BID není vyšší než křížový kurz pro ASK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 smtClean="0"/>
              <a:t>Kótovaný ASK není nižší než křížový kurz pro BID</a:t>
            </a:r>
          </a:p>
          <a:p>
            <a:r>
              <a:rPr lang="cs-CZ" sz="1400" b="1" dirty="0" smtClean="0"/>
              <a:t>2) Aby obě cesty vycházely stejně výhodně (přísnější)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 smtClean="0"/>
              <a:t>Kótovaný BID = křížový kurz pro BID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 smtClean="0"/>
              <a:t>Kótovaný ASK = křížový kurz pro ASK</a:t>
            </a:r>
          </a:p>
          <a:p>
            <a:r>
              <a:rPr lang="cs-CZ" sz="1400" b="1" dirty="0" smtClean="0"/>
              <a:t>Křížový kurz pro </a:t>
            </a:r>
            <a:r>
              <a:rPr lang="cs-CZ" sz="1400" b="1" dirty="0" err="1" smtClean="0"/>
              <a:t>bid</a:t>
            </a:r>
            <a:r>
              <a:rPr lang="cs-CZ" sz="1400" b="1" dirty="0" smtClean="0"/>
              <a:t>: CZK/USDBID</a:t>
            </a:r>
            <a:r>
              <a:rPr lang="cs-CZ" sz="1400" dirty="0" smtClean="0"/>
              <a:t> </a:t>
            </a:r>
            <a:r>
              <a:rPr lang="cs-CZ" sz="1400" dirty="0"/>
              <a:t>= (CZK/EURBID) . (EUR/USDBID) = 32,862 . 0,8871 = </a:t>
            </a:r>
            <a:r>
              <a:rPr lang="cs-CZ" sz="1400" b="1" dirty="0"/>
              <a:t>29,151</a:t>
            </a:r>
          </a:p>
          <a:p>
            <a:r>
              <a:rPr lang="cs-CZ" sz="1400" b="1" dirty="0" smtClean="0"/>
              <a:t>Křížový kurz pro </a:t>
            </a:r>
            <a:r>
              <a:rPr lang="cs-CZ" sz="1400" b="1" dirty="0" err="1" smtClean="0"/>
              <a:t>ask</a:t>
            </a:r>
            <a:r>
              <a:rPr lang="cs-CZ" sz="1400" b="1" dirty="0" smtClean="0"/>
              <a:t>: CZK/USDASK </a:t>
            </a:r>
            <a:r>
              <a:rPr lang="cs-CZ" sz="1400" dirty="0"/>
              <a:t>= (CZK/EURASK) </a:t>
            </a:r>
            <a:r>
              <a:rPr lang="cs-CZ" sz="1400" dirty="0" smtClean="0"/>
              <a:t>.(</a:t>
            </a:r>
            <a:r>
              <a:rPr lang="cs-CZ" sz="1400" dirty="0"/>
              <a:t>EUR/USDASK) = 32,931 . 0,8873 = </a:t>
            </a:r>
            <a:r>
              <a:rPr lang="cs-CZ" sz="1400" b="1" dirty="0"/>
              <a:t>29,220</a:t>
            </a:r>
          </a:p>
        </p:txBody>
      </p:sp>
      <p:sp>
        <p:nvSpPr>
          <p:cNvPr id="9" name="Obdélník 8"/>
          <p:cNvSpPr/>
          <p:nvPr/>
        </p:nvSpPr>
        <p:spPr>
          <a:xfrm>
            <a:off x="7668344" y="188640"/>
            <a:ext cx="1475656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Řešení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901890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Přehled probíraných měnových derivátů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7706940"/>
              </p:ext>
            </p:extLst>
          </p:nvPr>
        </p:nvGraphicFramePr>
        <p:xfrm>
          <a:off x="0" y="1600201"/>
          <a:ext cx="9143999" cy="4278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1724"/>
                <a:gridCol w="1410455"/>
                <a:gridCol w="1410455"/>
                <a:gridCol w="1410455"/>
                <a:gridCol w="1410455"/>
                <a:gridCol w="1410455"/>
              </a:tblGrid>
              <a:tr h="923513">
                <a:tc>
                  <a:txBody>
                    <a:bodyPr/>
                    <a:lstStyle/>
                    <a:p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Forward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err="1" smtClean="0"/>
                        <a:t>Futures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Devizový</a:t>
                      </a:r>
                      <a:r>
                        <a:rPr lang="cs-CZ" sz="2000" baseline="0" dirty="0" smtClean="0"/>
                        <a:t> (FX) swap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Měnový</a:t>
                      </a:r>
                      <a:r>
                        <a:rPr lang="cs-CZ" sz="2000" baseline="0" dirty="0" smtClean="0"/>
                        <a:t> (</a:t>
                      </a:r>
                      <a:r>
                        <a:rPr lang="cs-CZ" sz="2000" baseline="0" dirty="0" err="1" smtClean="0"/>
                        <a:t>Currency</a:t>
                      </a:r>
                      <a:r>
                        <a:rPr lang="cs-CZ" sz="2000" baseline="0" dirty="0" smtClean="0"/>
                        <a:t>) swap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Opce</a:t>
                      </a:r>
                      <a:endParaRPr lang="cs-CZ" sz="2000" dirty="0"/>
                    </a:p>
                  </a:txBody>
                  <a:tcPr/>
                </a:tc>
              </a:tr>
              <a:tr h="379477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Obchodování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OTC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b="1" dirty="0" smtClean="0">
                          <a:solidFill>
                            <a:srgbClr val="FF0000"/>
                          </a:solidFill>
                        </a:rPr>
                        <a:t>Burzovní</a:t>
                      </a:r>
                      <a:endParaRPr lang="cs-CZ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OTC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OTC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OTC/</a:t>
                      </a:r>
                      <a:r>
                        <a:rPr lang="cs-CZ" sz="1600" b="1" dirty="0" smtClean="0">
                          <a:solidFill>
                            <a:srgbClr val="FF0000"/>
                          </a:solidFill>
                        </a:rPr>
                        <a:t>Burzovní</a:t>
                      </a:r>
                      <a:endParaRPr lang="cs-CZ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55602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Možnost</a:t>
                      </a:r>
                      <a:r>
                        <a:rPr lang="cs-CZ" sz="1600" baseline="0" dirty="0" smtClean="0"/>
                        <a:t> bezplatně odstoupit ke </a:t>
                      </a:r>
                      <a:r>
                        <a:rPr lang="cs-CZ" sz="1600" u="sng" baseline="0" dirty="0" smtClean="0"/>
                        <a:t>dni realizace</a:t>
                      </a:r>
                      <a:endParaRPr lang="cs-CZ" sz="1600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Ne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Ne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Ne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Ne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b="1" dirty="0" smtClean="0">
                          <a:solidFill>
                            <a:srgbClr val="FF0000"/>
                          </a:solidFill>
                        </a:rPr>
                        <a:t>Ano</a:t>
                      </a:r>
                      <a:endParaRPr lang="cs-CZ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04743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Flexibilita</a:t>
                      </a:r>
                      <a:r>
                        <a:rPr lang="cs-CZ" sz="1600" baseline="0" dirty="0" smtClean="0"/>
                        <a:t> v měně, splatnosti  a objemu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Ano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b="1" dirty="0" smtClean="0">
                          <a:solidFill>
                            <a:srgbClr val="FF0000"/>
                          </a:solidFill>
                        </a:rPr>
                        <a:t>Ne</a:t>
                      </a:r>
                      <a:endParaRPr lang="cs-CZ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Ano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Ano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Ano</a:t>
                      </a:r>
                      <a:endParaRPr lang="cs-CZ" sz="1600" dirty="0"/>
                    </a:p>
                  </a:txBody>
                  <a:tcPr/>
                </a:tc>
              </a:tr>
              <a:tr h="542110">
                <a:tc>
                  <a:txBody>
                    <a:bodyPr/>
                    <a:lstStyle/>
                    <a:p>
                      <a:r>
                        <a:rPr lang="cs-CZ" sz="1600" u="sng" dirty="0" smtClean="0"/>
                        <a:t>Typická</a:t>
                      </a:r>
                      <a:r>
                        <a:rPr lang="cs-CZ" sz="1600" baseline="0" dirty="0" smtClean="0"/>
                        <a:t> c</a:t>
                      </a:r>
                      <a:r>
                        <a:rPr lang="cs-CZ" sz="1600" dirty="0" smtClean="0"/>
                        <a:t>ílová skupina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Retail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Retail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b="1" dirty="0" smtClean="0">
                          <a:solidFill>
                            <a:srgbClr val="FF0000"/>
                          </a:solidFill>
                        </a:rPr>
                        <a:t>Mezibankovní</a:t>
                      </a:r>
                      <a:endParaRPr lang="cs-CZ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Retail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Retail</a:t>
                      </a:r>
                      <a:endParaRPr lang="cs-CZ" sz="1600" dirty="0"/>
                    </a:p>
                  </a:txBody>
                  <a:tcPr/>
                </a:tc>
              </a:tr>
              <a:tr h="755602">
                <a:tc>
                  <a:txBody>
                    <a:bodyPr/>
                    <a:lstStyle/>
                    <a:p>
                      <a:r>
                        <a:rPr lang="cs-CZ" sz="1600" u="sng" dirty="0" smtClean="0"/>
                        <a:t>Typická</a:t>
                      </a:r>
                      <a:r>
                        <a:rPr lang="cs-CZ" sz="1600" dirty="0" smtClean="0"/>
                        <a:t> doba trvání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Krátkodobé/ Střednědobé/Dlouhodobé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Krátkodobé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Velmi krátkodobé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Střednědobé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err="1" smtClean="0"/>
                        <a:t>Krátkoodobé</a:t>
                      </a:r>
                      <a:r>
                        <a:rPr lang="cs-CZ" sz="1600" dirty="0" smtClean="0"/>
                        <a:t>/ Střednědobé/Dlouhodobé</a:t>
                      </a:r>
                      <a:endParaRPr lang="cs-CZ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5752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dirty="0" smtClean="0"/>
              <a:t>Měnový forward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7544" y="1196752"/>
            <a:ext cx="4038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400" b="1" dirty="0" smtClean="0"/>
              <a:t>Charakteristika</a:t>
            </a:r>
          </a:p>
          <a:p>
            <a:pPr marL="0" indent="0">
              <a:buNone/>
            </a:pPr>
            <a:r>
              <a:rPr lang="cs-CZ" sz="1600" dirty="0"/>
              <a:t>Dohoda o </a:t>
            </a:r>
            <a:r>
              <a:rPr lang="cs-CZ" sz="1600" b="1" dirty="0">
                <a:solidFill>
                  <a:srgbClr val="FF0000"/>
                </a:solidFill>
              </a:rPr>
              <a:t>budoucí směně </a:t>
            </a:r>
            <a:r>
              <a:rPr lang="cs-CZ" sz="1600" dirty="0"/>
              <a:t>dvou měn </a:t>
            </a:r>
            <a:r>
              <a:rPr lang="cs-CZ" sz="1600" b="1" dirty="0">
                <a:solidFill>
                  <a:srgbClr val="FF0000"/>
                </a:solidFill>
              </a:rPr>
              <a:t>za dnes stanovený </a:t>
            </a:r>
            <a:r>
              <a:rPr lang="cs-CZ" sz="1600" b="1" dirty="0" smtClean="0">
                <a:solidFill>
                  <a:srgbClr val="FF0000"/>
                </a:solidFill>
              </a:rPr>
              <a:t>kurz</a:t>
            </a:r>
          </a:p>
          <a:p>
            <a:pPr marL="0" indent="0">
              <a:buNone/>
            </a:pPr>
            <a:r>
              <a:rPr lang="cs-CZ" sz="2400" b="1" dirty="0" smtClean="0"/>
              <a:t>Vlastnosti</a:t>
            </a:r>
          </a:p>
          <a:p>
            <a:r>
              <a:rPr lang="cs-CZ" sz="1600" dirty="0" smtClean="0"/>
              <a:t>Obdoba spotu („ směnárny“), jen transakce neproběhne dnes</a:t>
            </a:r>
          </a:p>
          <a:p>
            <a:r>
              <a:rPr lang="cs-CZ" sz="1600" dirty="0" smtClean="0"/>
              <a:t>Typický pro </a:t>
            </a:r>
            <a:r>
              <a:rPr lang="cs-CZ" sz="1600" b="1" dirty="0" smtClean="0"/>
              <a:t>klientský trh</a:t>
            </a:r>
          </a:p>
          <a:p>
            <a:r>
              <a:rPr lang="cs-CZ" sz="1600" b="1" dirty="0" smtClean="0"/>
              <a:t>Vysoká flexibilita </a:t>
            </a:r>
            <a:r>
              <a:rPr lang="cs-CZ" sz="1600" dirty="0" smtClean="0"/>
              <a:t>(měna, splatnost, objem) díky OTC obchodování</a:t>
            </a:r>
          </a:p>
          <a:p>
            <a:r>
              <a:rPr lang="cs-CZ" sz="1600" dirty="0" smtClean="0"/>
              <a:t>Poměrně </a:t>
            </a:r>
            <a:r>
              <a:rPr lang="cs-CZ" sz="1600" b="1" dirty="0" smtClean="0"/>
              <a:t>krátká splatnost </a:t>
            </a:r>
            <a:r>
              <a:rPr lang="cs-CZ" sz="1600" dirty="0" smtClean="0"/>
              <a:t>kontraktu:</a:t>
            </a:r>
          </a:p>
          <a:p>
            <a:pPr lvl="1"/>
            <a:r>
              <a:rPr lang="cs-CZ" sz="1400" dirty="0" smtClean="0"/>
              <a:t>Sjednání hodně dopředu (např. září 2020) je </a:t>
            </a:r>
            <a:r>
              <a:rPr lang="cs-CZ" sz="1400" b="1" dirty="0" smtClean="0"/>
              <a:t>rizikové pro obchodníka </a:t>
            </a:r>
            <a:r>
              <a:rPr lang="cs-CZ" sz="1400" dirty="0" smtClean="0"/>
              <a:t>(ví, že zítra asi nebude 30 CZK/EUR, ale co bude za 7 let zaručit nelze) -&gt; proto obchodník dá nepříznivý kurz (např. 29 CZK/EUR) -&gt; klienta to odradí</a:t>
            </a:r>
          </a:p>
          <a:p>
            <a:pPr lvl="1"/>
            <a:r>
              <a:rPr lang="cs-CZ" sz="1400" dirty="0" smtClean="0"/>
              <a:t>Je stanoven objem; forward proto vhodný na již </a:t>
            </a:r>
            <a:r>
              <a:rPr lang="cs-CZ" sz="1400" b="1" dirty="0" smtClean="0"/>
              <a:t>známé budoucí platby </a:t>
            </a:r>
            <a:r>
              <a:rPr lang="cs-CZ" sz="1400" dirty="0" smtClean="0"/>
              <a:t>– kdo ví, jaké platby bude mít v roce 2020?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4644008" y="1196752"/>
            <a:ext cx="4038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400" b="1" dirty="0" smtClean="0"/>
              <a:t>Příklad</a:t>
            </a:r>
          </a:p>
          <a:p>
            <a:r>
              <a:rPr lang="cs-CZ" sz="2000" dirty="0" smtClean="0"/>
              <a:t>Klient chce </a:t>
            </a:r>
            <a:r>
              <a:rPr lang="cs-CZ" sz="2000" b="1" dirty="0" smtClean="0"/>
              <a:t>fixovat budoucí kurz </a:t>
            </a:r>
            <a:r>
              <a:rPr lang="cs-CZ" sz="2000" dirty="0" smtClean="0"/>
              <a:t>USD/EUR </a:t>
            </a:r>
            <a:r>
              <a:rPr lang="cs-CZ" sz="2000" dirty="0" err="1" smtClean="0"/>
              <a:t>bid</a:t>
            </a:r>
            <a:r>
              <a:rPr lang="cs-CZ" sz="2000" dirty="0" smtClean="0"/>
              <a:t> platný k 31.4.2014 pro objem 1 mil EUR</a:t>
            </a:r>
          </a:p>
          <a:p>
            <a:r>
              <a:rPr lang="cs-CZ" sz="2000" dirty="0" smtClean="0"/>
              <a:t>Např. proto, že mu toho dne přijde platba 1mil EUR od řeckého obchodního partnera</a:t>
            </a:r>
          </a:p>
          <a:p>
            <a:r>
              <a:rPr lang="cs-CZ" sz="2000" dirty="0" smtClean="0"/>
              <a:t>Jde za FX obchodníkem, a ten mu slíbí, že od něj </a:t>
            </a:r>
            <a:r>
              <a:rPr lang="cs-CZ" sz="2000" b="1" dirty="0" smtClean="0"/>
              <a:t>31.4.2014 koupí EUR </a:t>
            </a:r>
            <a:r>
              <a:rPr lang="cs-CZ" sz="2000" dirty="0" smtClean="0"/>
              <a:t>za 1,3425 USD.</a:t>
            </a:r>
          </a:p>
          <a:p>
            <a:r>
              <a:rPr lang="cs-CZ" sz="2000" dirty="0" smtClean="0"/>
              <a:t>31.4.2014 klient pošle FX obchodníkovi 1 milion EUR a obdrží od něj 1 342 500 USD</a:t>
            </a:r>
          </a:p>
        </p:txBody>
      </p:sp>
      <p:sp>
        <p:nvSpPr>
          <p:cNvPr id="7" name="Obdélník 6"/>
          <p:cNvSpPr/>
          <p:nvPr/>
        </p:nvSpPr>
        <p:spPr>
          <a:xfrm>
            <a:off x="7774307" y="116632"/>
            <a:ext cx="108012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2</a:t>
            </a:r>
            <a:r>
              <a:rPr lang="cs-CZ" dirty="0" smtClean="0"/>
              <a:t>0 min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439485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 z derivátu ven?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147248" cy="17567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1800" b="1" dirty="0" smtClean="0"/>
              <a:t>Pokračování příkladu z minulého </a:t>
            </a:r>
            <a:r>
              <a:rPr lang="cs-CZ" sz="1800" b="1" dirty="0" err="1" smtClean="0"/>
              <a:t>slidu</a:t>
            </a:r>
            <a:endParaRPr lang="cs-CZ" sz="1800" b="1" dirty="0" smtClean="0"/>
          </a:p>
          <a:p>
            <a:r>
              <a:rPr lang="cs-CZ" sz="1800" dirty="0" smtClean="0"/>
              <a:t>Klient </a:t>
            </a:r>
            <a:r>
              <a:rPr lang="cs-CZ" sz="1800" dirty="0"/>
              <a:t>24.12.2013 zjistí, že mu </a:t>
            </a:r>
            <a:r>
              <a:rPr lang="cs-CZ" sz="1800" dirty="0" smtClean="0"/>
              <a:t>Řek, </a:t>
            </a:r>
            <a:r>
              <a:rPr lang="cs-CZ" sz="1800" dirty="0"/>
              <a:t>který měl 31.4. 2014 dodat 1 mil EUR, nedodá ani vindru, protože </a:t>
            </a:r>
            <a:r>
              <a:rPr lang="cs-CZ" sz="1800" dirty="0" smtClean="0"/>
              <a:t>zkrachoval.</a:t>
            </a:r>
          </a:p>
          <a:p>
            <a:r>
              <a:rPr lang="cs-CZ" sz="1800" dirty="0" smtClean="0"/>
              <a:t>Forward je pak nejen k ničemu, ale způsobuje mu spekulativní pozici! </a:t>
            </a:r>
          </a:p>
          <a:p>
            <a:endParaRPr lang="cs-CZ" sz="1800" dirty="0"/>
          </a:p>
          <a:p>
            <a:r>
              <a:rPr lang="cs-CZ" sz="1800" dirty="0" smtClean="0"/>
              <a:t>Co s tím? Máme 2 možnosti.</a:t>
            </a:r>
          </a:p>
          <a:p>
            <a:endParaRPr lang="cs-CZ" sz="1800" dirty="0" smtClean="0"/>
          </a:p>
          <a:p>
            <a:endParaRPr lang="cs-CZ" sz="18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395536" y="3660373"/>
            <a:ext cx="43559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A) Zůstat ve spekulativní pozici (nic nedělat)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31.4.2014 klient nakoupí na trhu EUR, aby splnil svou část závazku z forwardu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Pokud </a:t>
            </a:r>
            <a:r>
              <a:rPr lang="cs-CZ" dirty="0"/>
              <a:t>bude 31.4.2014 spotový kurz USD/EUR </a:t>
            </a:r>
            <a:r>
              <a:rPr lang="cs-CZ" dirty="0" err="1"/>
              <a:t>ask</a:t>
            </a:r>
            <a:r>
              <a:rPr lang="cs-CZ" dirty="0"/>
              <a:t> nižší než </a:t>
            </a:r>
            <a:r>
              <a:rPr lang="cs-CZ" dirty="0" err="1"/>
              <a:t>forwadový</a:t>
            </a:r>
            <a:r>
              <a:rPr lang="cs-CZ" dirty="0"/>
              <a:t> kurz 1,3425, </a:t>
            </a:r>
            <a:r>
              <a:rPr lang="cs-CZ" dirty="0" smtClean="0"/>
              <a:t>na forwardu vydělá</a:t>
            </a:r>
            <a:r>
              <a:rPr lang="cs-CZ" dirty="0"/>
              <a:t>, jinak prodělá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b="1" dirty="0"/>
          </a:p>
        </p:txBody>
      </p:sp>
      <p:sp>
        <p:nvSpPr>
          <p:cNvPr id="12" name="Obdélník 11"/>
          <p:cNvSpPr/>
          <p:nvPr/>
        </p:nvSpPr>
        <p:spPr>
          <a:xfrm>
            <a:off x="1295128" y="5954960"/>
            <a:ext cx="691276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dirty="0" smtClean="0"/>
              <a:t>Zajistit se znamená preferovat jistou malou ztrátu před hrozícím rizikem velké ztráty. Pokud jsme rizikově neutrální, nebudeme se zajišťovat!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4751512" y="3660373"/>
            <a:ext cx="42129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B) Spekulativní pozici zajistit (další </a:t>
            </a:r>
            <a:r>
              <a:rPr lang="cs-CZ" b="1" dirty="0" err="1" smtClean="0">
                <a:solidFill>
                  <a:srgbClr val="FF0000"/>
                </a:solidFill>
              </a:rPr>
              <a:t>slide</a:t>
            </a:r>
            <a:r>
              <a:rPr lang="cs-CZ" b="1" dirty="0" smtClean="0">
                <a:solidFill>
                  <a:srgbClr val="FF0000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Pak mu ze změny měnového kurzu mezi 24.12.2013 a 31.4.2013 neplyne žádné kurzové riziko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Velikost zisku nebo ztráty na forwardové operaci je mu známa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Jak zajistit? Viz další stránka</a:t>
            </a:r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b="1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845260" y="5919826"/>
            <a:ext cx="688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>
                <a:solidFill>
                  <a:schemeClr val="accent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0326782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 z derivátu ven (pokračování)?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466728" cy="391703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sz="2200" b="1" dirty="0" smtClean="0">
                <a:solidFill>
                  <a:srgbClr val="FF0000"/>
                </a:solidFill>
              </a:rPr>
              <a:t>B1) Zajistit spekulativní pozici: nakoupit EUR hned</a:t>
            </a:r>
          </a:p>
          <a:p>
            <a:pPr marL="285750" indent="-285750"/>
            <a:r>
              <a:rPr lang="cs-CZ" sz="2100" dirty="0"/>
              <a:t>Klient ihned (24.12.2013) nakoupí za USD EUR (spot</a:t>
            </a:r>
            <a:r>
              <a:rPr lang="cs-CZ" sz="2100" dirty="0" smtClean="0"/>
              <a:t>)</a:t>
            </a:r>
          </a:p>
          <a:p>
            <a:pPr marL="285750" indent="-285750"/>
            <a:r>
              <a:rPr lang="cs-CZ" sz="2100" dirty="0" smtClean="0"/>
              <a:t>EUR </a:t>
            </a:r>
            <a:r>
              <a:rPr lang="cs-CZ" sz="2100" dirty="0"/>
              <a:t>uloží za eurové úrokové </a:t>
            </a:r>
            <a:r>
              <a:rPr lang="cs-CZ" sz="2100" dirty="0" smtClean="0"/>
              <a:t>sazby, aby měl 31.4.2013 na eurovém </a:t>
            </a:r>
            <a:r>
              <a:rPr lang="cs-CZ" sz="2100" dirty="0"/>
              <a:t>účtu 1 mil </a:t>
            </a:r>
            <a:r>
              <a:rPr lang="cs-CZ" sz="2100" dirty="0" smtClean="0"/>
              <a:t>EUR</a:t>
            </a:r>
          </a:p>
          <a:p>
            <a:pPr marL="285750" indent="-285750"/>
            <a:r>
              <a:rPr lang="cs-CZ" sz="2100" dirty="0" smtClean="0"/>
              <a:t>Ty </a:t>
            </a:r>
            <a:r>
              <a:rPr lang="cs-CZ" sz="2100" dirty="0"/>
              <a:t>dá </a:t>
            </a:r>
            <a:r>
              <a:rPr lang="cs-CZ" sz="2100" dirty="0" smtClean="0"/>
              <a:t>FX obchodníkovi </a:t>
            </a:r>
            <a:r>
              <a:rPr lang="cs-CZ" sz="2100" dirty="0"/>
              <a:t>a dostane z forwardu 1 342 500 USD</a:t>
            </a:r>
          </a:p>
          <a:p>
            <a:pPr marL="285750" indent="-285750"/>
            <a:r>
              <a:rPr lang="cs-CZ" sz="2100" dirty="0"/>
              <a:t>Zisk/ztráta závisí na </a:t>
            </a:r>
            <a:r>
              <a:rPr lang="cs-CZ" sz="2100" dirty="0" smtClean="0"/>
              <a:t>eurových IR </a:t>
            </a:r>
            <a:r>
              <a:rPr lang="cs-CZ" sz="2100" dirty="0"/>
              <a:t>a USD/EUR k 24.12.2013, </a:t>
            </a:r>
            <a:r>
              <a:rPr lang="cs-CZ" sz="2100" dirty="0" smtClean="0"/>
              <a:t>tyto ale pevně dané =&gt; není zde žádné riziko</a:t>
            </a:r>
            <a:endParaRPr lang="cs-CZ" sz="21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4139952" y="1600201"/>
            <a:ext cx="4824536" cy="391703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sz="2200" b="1" dirty="0" smtClean="0">
                <a:solidFill>
                  <a:srgbClr val="FF0000"/>
                </a:solidFill>
              </a:rPr>
              <a:t>B2) Zajistit spekulativní pozici opačným forwardem</a:t>
            </a:r>
          </a:p>
          <a:p>
            <a:r>
              <a:rPr lang="cs-CZ" sz="2100" dirty="0"/>
              <a:t>Klient </a:t>
            </a:r>
            <a:r>
              <a:rPr lang="cs-CZ" sz="2100" dirty="0" smtClean="0"/>
              <a:t>ihned (24.12.2013) sjedná </a:t>
            </a:r>
            <a:r>
              <a:rPr lang="cs-CZ" sz="2100" dirty="0"/>
              <a:t>s </a:t>
            </a:r>
            <a:r>
              <a:rPr lang="cs-CZ" sz="2100" dirty="0" smtClean="0"/>
              <a:t>obchodníkem další </a:t>
            </a:r>
            <a:r>
              <a:rPr lang="cs-CZ" sz="2100" dirty="0"/>
              <a:t>forward:</a:t>
            </a:r>
          </a:p>
          <a:p>
            <a:pPr lvl="1"/>
            <a:r>
              <a:rPr lang="cs-CZ" sz="2100" dirty="0"/>
              <a:t>Plnění k 31.4.2014</a:t>
            </a:r>
          </a:p>
          <a:p>
            <a:pPr lvl="1"/>
            <a:r>
              <a:rPr lang="cs-CZ" sz="2100" dirty="0" smtClean="0"/>
              <a:t>FX obchodník </a:t>
            </a:r>
            <a:r>
              <a:rPr lang="cs-CZ" sz="2100" dirty="0"/>
              <a:t>prodá 1 mil EUR</a:t>
            </a:r>
          </a:p>
          <a:p>
            <a:pPr lvl="1"/>
            <a:r>
              <a:rPr lang="cs-CZ" sz="2100" dirty="0"/>
              <a:t>Za cenu, kterou mu </a:t>
            </a:r>
            <a:r>
              <a:rPr lang="cs-CZ" sz="2100" dirty="0" smtClean="0"/>
              <a:t>FX obchodník 24.12.2013 kótuje: 1,4890</a:t>
            </a:r>
            <a:endParaRPr lang="cs-CZ" sz="2100" dirty="0"/>
          </a:p>
          <a:p>
            <a:pPr marL="571500" indent="-457200"/>
            <a:r>
              <a:rPr lang="cs-CZ" sz="2100" dirty="0" smtClean="0"/>
              <a:t>31.4.2014 nakoupí </a:t>
            </a:r>
            <a:r>
              <a:rPr lang="cs-CZ" sz="2100" dirty="0"/>
              <a:t>klient 1 milion EUR za 1 489 000 USD, která obratem prodá obchodníkovi za kurz 1,3425, tj. obdrží 1 109 124.</a:t>
            </a:r>
          </a:p>
          <a:p>
            <a:pPr marL="571500" indent="-457200"/>
            <a:r>
              <a:rPr lang="cs-CZ" sz="2100" dirty="0" smtClean="0"/>
              <a:t>Jeho jistá </a:t>
            </a:r>
            <a:r>
              <a:rPr lang="cs-CZ" sz="2100" dirty="0"/>
              <a:t>ztráta bude činit 379 876 </a:t>
            </a:r>
            <a:r>
              <a:rPr lang="cs-CZ" sz="2100" dirty="0" smtClean="0"/>
              <a:t>USD =&gt;není zde žádné riziko </a:t>
            </a:r>
            <a:endParaRPr lang="cs-CZ" sz="2100" dirty="0"/>
          </a:p>
        </p:txBody>
      </p:sp>
      <p:sp>
        <p:nvSpPr>
          <p:cNvPr id="7" name="Obdélník 6"/>
          <p:cNvSpPr/>
          <p:nvPr/>
        </p:nvSpPr>
        <p:spPr>
          <a:xfrm>
            <a:off x="354444" y="5517232"/>
            <a:ext cx="8784976" cy="576064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dirty="0" smtClean="0"/>
              <a:t>Z derivátu lze „utéct“ </a:t>
            </a:r>
            <a:r>
              <a:rPr lang="cs-CZ" dirty="0"/>
              <a:t> </a:t>
            </a:r>
            <a:r>
              <a:rPr lang="cs-CZ" dirty="0" smtClean="0"/>
              <a:t>tím, že si sjednáme (se stejným </a:t>
            </a:r>
            <a:r>
              <a:rPr lang="cs-CZ" dirty="0"/>
              <a:t>nebo </a:t>
            </a:r>
            <a:r>
              <a:rPr lang="cs-CZ" dirty="0" smtClean="0"/>
              <a:t>jiným) </a:t>
            </a:r>
            <a:r>
              <a:rPr lang="cs-CZ" dirty="0"/>
              <a:t>obchodníkem opačnou operaci ke stejnému datu </a:t>
            </a:r>
            <a:r>
              <a:rPr lang="cs-CZ" dirty="0" smtClean="0"/>
              <a:t>vypořádání. Platí nejen pro forwardy, ale i pro ostatní deriváty!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2864977" y="6340678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(Co je výhodnější viz příklad 2)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292682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1: Zajištění investice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57200" y="1600200"/>
            <a:ext cx="627504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sz="2800" dirty="0" smtClean="0"/>
              <a:t>Domácí </a:t>
            </a:r>
            <a:r>
              <a:rPr lang="cs-CZ" sz="2800" dirty="0"/>
              <a:t>investor se rozhoduje mezi investicí do </a:t>
            </a:r>
            <a:r>
              <a:rPr lang="cs-CZ" sz="2800" b="1" dirty="0"/>
              <a:t>domácího</a:t>
            </a:r>
            <a:r>
              <a:rPr lang="cs-CZ" sz="2800" dirty="0"/>
              <a:t> a </a:t>
            </a:r>
            <a:r>
              <a:rPr lang="cs-CZ" sz="2800" b="1" dirty="0"/>
              <a:t>zahraničního dluhopisu </a:t>
            </a:r>
            <a:r>
              <a:rPr lang="cs-CZ" sz="2800" dirty="0"/>
              <a:t>s ratingem BBB a se </a:t>
            </a:r>
            <a:r>
              <a:rPr lang="cs-CZ" sz="2800" b="1" dirty="0"/>
              <a:t>splatností jeden rok</a:t>
            </a:r>
            <a:r>
              <a:rPr lang="cs-CZ" sz="2800" dirty="0"/>
              <a:t>. Vypočítejte, který z těchto instrumentů přinese pro investora vyšší zajištěný výnos v domácí měně, jestliže víte, že investor je ochoten investovat 10 mil. CZK, kupónový </a:t>
            </a:r>
            <a:r>
              <a:rPr lang="cs-CZ" sz="2800" b="1" dirty="0"/>
              <a:t>výnos</a:t>
            </a:r>
            <a:r>
              <a:rPr lang="cs-CZ" sz="2800" dirty="0"/>
              <a:t> </a:t>
            </a:r>
            <a:r>
              <a:rPr lang="cs-CZ" sz="2800" b="1" dirty="0"/>
              <a:t>korunového</a:t>
            </a:r>
            <a:r>
              <a:rPr lang="cs-CZ" sz="2800" dirty="0"/>
              <a:t> dluhopisu činí </a:t>
            </a:r>
            <a:r>
              <a:rPr lang="cs-CZ" sz="2800" b="1" dirty="0"/>
              <a:t>5 %</a:t>
            </a:r>
            <a:r>
              <a:rPr lang="cs-CZ" sz="2800" dirty="0"/>
              <a:t>, kupónový </a:t>
            </a:r>
            <a:r>
              <a:rPr lang="cs-CZ" sz="2800" b="1" dirty="0"/>
              <a:t>výnos dolarového </a:t>
            </a:r>
            <a:r>
              <a:rPr lang="cs-CZ" sz="2800" dirty="0"/>
              <a:t>instrumentu je </a:t>
            </a:r>
            <a:r>
              <a:rPr lang="cs-CZ" sz="2800" b="1" dirty="0"/>
              <a:t>3,5 %</a:t>
            </a:r>
            <a:r>
              <a:rPr lang="cs-CZ" sz="2800" dirty="0"/>
              <a:t>, aktuální</a:t>
            </a:r>
            <a:r>
              <a:rPr lang="cs-CZ" sz="2800" b="1" dirty="0"/>
              <a:t> spotový kurz </a:t>
            </a:r>
            <a:r>
              <a:rPr lang="cs-CZ" sz="2800" dirty="0"/>
              <a:t>je kótován na úrovni </a:t>
            </a:r>
            <a:r>
              <a:rPr lang="cs-CZ" sz="2800" b="1" dirty="0"/>
              <a:t>17,549/17,552 </a:t>
            </a:r>
            <a:r>
              <a:rPr lang="cs-CZ" sz="2800" dirty="0"/>
              <a:t>CZK/USD</a:t>
            </a:r>
            <a:r>
              <a:rPr lang="cs-CZ" sz="2800" b="1" dirty="0"/>
              <a:t> </a:t>
            </a:r>
            <a:r>
              <a:rPr lang="cs-CZ" sz="2800" dirty="0"/>
              <a:t>a aktuální 1Y </a:t>
            </a:r>
            <a:r>
              <a:rPr lang="cs-CZ" sz="2800" b="1" dirty="0" err="1"/>
              <a:t>forwardový</a:t>
            </a:r>
            <a:r>
              <a:rPr lang="cs-CZ" sz="2800" b="1" dirty="0"/>
              <a:t> kurz </a:t>
            </a:r>
            <a:r>
              <a:rPr lang="cs-CZ" sz="2800" dirty="0"/>
              <a:t>je </a:t>
            </a:r>
            <a:r>
              <a:rPr lang="cs-CZ" sz="2800" b="1" dirty="0"/>
              <a:t>17,750/17,760</a:t>
            </a:r>
            <a:r>
              <a:rPr lang="cs-CZ" sz="2800" dirty="0"/>
              <a:t> CZK/USD.</a:t>
            </a:r>
          </a:p>
          <a:p>
            <a:endParaRPr lang="cs-CZ" sz="2800" dirty="0"/>
          </a:p>
        </p:txBody>
      </p:sp>
      <p:sp>
        <p:nvSpPr>
          <p:cNvPr id="2" name="Obdélník 1"/>
          <p:cNvSpPr/>
          <p:nvPr/>
        </p:nvSpPr>
        <p:spPr>
          <a:xfrm>
            <a:off x="6948264" y="1628800"/>
            <a:ext cx="1800200" cy="136815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Tj. oba jsou stejně rizikové (kromě měnového rizika ovšem)</a:t>
            </a:r>
            <a:endParaRPr lang="cs-CZ" dirty="0"/>
          </a:p>
        </p:txBody>
      </p:sp>
      <p:sp>
        <p:nvSpPr>
          <p:cNvPr id="9" name="Ovál 8"/>
          <p:cNvSpPr/>
          <p:nvPr/>
        </p:nvSpPr>
        <p:spPr>
          <a:xfrm>
            <a:off x="395536" y="2312876"/>
            <a:ext cx="2520280" cy="4680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" name="Přímá spojnice 12"/>
          <p:cNvCxnSpPr>
            <a:stCxn id="9" idx="7"/>
            <a:endCxn id="2" idx="1"/>
          </p:cNvCxnSpPr>
          <p:nvPr/>
        </p:nvCxnSpPr>
        <p:spPr>
          <a:xfrm flipV="1">
            <a:off x="2546730" y="2312876"/>
            <a:ext cx="4401534" cy="68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bdélník 13"/>
          <p:cNvSpPr/>
          <p:nvPr/>
        </p:nvSpPr>
        <p:spPr>
          <a:xfrm>
            <a:off x="6979484" y="3429000"/>
            <a:ext cx="1800200" cy="136815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Berte kupónový výnos jako úrok z bankovního vkladu.</a:t>
            </a:r>
            <a:endParaRPr lang="cs-CZ" dirty="0"/>
          </a:p>
        </p:txBody>
      </p:sp>
      <p:sp>
        <p:nvSpPr>
          <p:cNvPr id="19" name="Obdélník 18"/>
          <p:cNvSpPr/>
          <p:nvPr/>
        </p:nvSpPr>
        <p:spPr>
          <a:xfrm>
            <a:off x="7774307" y="116632"/>
            <a:ext cx="108012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30 min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565981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1: Řešení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b="1" dirty="0" smtClean="0">
                <a:solidFill>
                  <a:srgbClr val="FF0000"/>
                </a:solidFill>
              </a:rPr>
              <a:t>A) Domácí dluhopis</a:t>
            </a:r>
          </a:p>
          <a:p>
            <a:r>
              <a:rPr lang="cs-CZ" dirty="0" smtClean="0"/>
              <a:t>Dnes investuje 10</a:t>
            </a:r>
            <a:r>
              <a:rPr lang="en-US" dirty="0" smtClean="0"/>
              <a:t> mil</a:t>
            </a:r>
            <a:r>
              <a:rPr lang="cs-CZ" dirty="0" smtClean="0"/>
              <a:t> CZK</a:t>
            </a:r>
          </a:p>
          <a:p>
            <a:r>
              <a:rPr lang="cs-CZ" dirty="0" smtClean="0"/>
              <a:t>Po roce bude mít 10</a:t>
            </a:r>
            <a:r>
              <a:rPr lang="en-US" dirty="0" smtClean="0"/>
              <a:t> mil *</a:t>
            </a:r>
            <a:r>
              <a:rPr lang="cs-CZ" dirty="0" smtClean="0"/>
              <a:t>(1</a:t>
            </a:r>
            <a:r>
              <a:rPr lang="en-US" dirty="0" smtClean="0"/>
              <a:t>+ 0,05</a:t>
            </a:r>
            <a:r>
              <a:rPr lang="cs-CZ" dirty="0" smtClean="0"/>
              <a:t>)</a:t>
            </a:r>
            <a:r>
              <a:rPr lang="en-US" dirty="0" smtClean="0"/>
              <a:t> </a:t>
            </a:r>
            <a:r>
              <a:rPr lang="cs-CZ" dirty="0" smtClean="0"/>
              <a:t>=</a:t>
            </a:r>
            <a:r>
              <a:rPr lang="en-US" dirty="0" smtClean="0"/>
              <a:t> </a:t>
            </a:r>
            <a:r>
              <a:rPr lang="cs-CZ" b="1" dirty="0" smtClean="0"/>
              <a:t>10,5 </a:t>
            </a:r>
            <a:r>
              <a:rPr lang="en-US" b="1" dirty="0" smtClean="0"/>
              <a:t>mil</a:t>
            </a:r>
            <a:r>
              <a:rPr lang="cs-CZ" b="1" dirty="0" smtClean="0"/>
              <a:t> CZK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b="1" dirty="0" smtClean="0">
                <a:solidFill>
                  <a:srgbClr val="FF0000"/>
                </a:solidFill>
              </a:rPr>
              <a:t>B) Zahraniční dluhopis</a:t>
            </a:r>
          </a:p>
          <a:p>
            <a:r>
              <a:rPr lang="cs-CZ" dirty="0" smtClean="0"/>
              <a:t>Dnes investuje 10M CZK</a:t>
            </a:r>
          </a:p>
          <a:p>
            <a:r>
              <a:rPr lang="cs-CZ" dirty="0" smtClean="0"/>
              <a:t>Konvertuje do dolarů: bude mít 10M/17,552 USD (kurz spot </a:t>
            </a:r>
            <a:r>
              <a:rPr lang="cs-CZ" dirty="0" err="1" smtClean="0"/>
              <a:t>ask</a:t>
            </a:r>
            <a:r>
              <a:rPr lang="cs-CZ" dirty="0" smtClean="0"/>
              <a:t>, protože kupuji USD od obchodníka)</a:t>
            </a:r>
          </a:p>
          <a:p>
            <a:r>
              <a:rPr lang="cs-CZ" dirty="0" smtClean="0"/>
              <a:t>Za rok se zhodnotí na</a:t>
            </a:r>
            <a:r>
              <a:rPr lang="cs-CZ" dirty="0"/>
              <a:t> </a:t>
            </a:r>
            <a:r>
              <a:rPr lang="cs-CZ" dirty="0" smtClean="0"/>
              <a:t>10M/17,552</a:t>
            </a:r>
            <a:r>
              <a:rPr lang="en-US" dirty="0" smtClean="0"/>
              <a:t>*(1+0,035)</a:t>
            </a:r>
            <a:r>
              <a:rPr lang="cs-CZ" dirty="0" smtClean="0"/>
              <a:t> USD</a:t>
            </a:r>
            <a:endParaRPr lang="en-US" dirty="0" smtClean="0"/>
          </a:p>
          <a:p>
            <a:r>
              <a:rPr lang="en-US" dirty="0" smtClean="0"/>
              <a:t>To se </a:t>
            </a:r>
            <a:r>
              <a:rPr lang="en-US" dirty="0" err="1" smtClean="0"/>
              <a:t>konvertuje</a:t>
            </a:r>
            <a:r>
              <a:rPr lang="en-US" dirty="0" smtClean="0"/>
              <a:t> do CZK </a:t>
            </a:r>
            <a:r>
              <a:rPr lang="cs-CZ" dirty="0" smtClean="0"/>
              <a:t>(dnes uzavřeným!) </a:t>
            </a:r>
            <a:r>
              <a:rPr lang="en-US" dirty="0" err="1" smtClean="0"/>
              <a:t>forwardov</a:t>
            </a:r>
            <a:r>
              <a:rPr lang="cs-CZ" dirty="0" err="1" smtClean="0"/>
              <a:t>ým</a:t>
            </a:r>
            <a:r>
              <a:rPr lang="cs-CZ" dirty="0" smtClean="0"/>
              <a:t> kurzem 17,750 (</a:t>
            </a:r>
            <a:r>
              <a:rPr lang="cs-CZ" dirty="0" err="1" smtClean="0"/>
              <a:t>bid</a:t>
            </a:r>
            <a:r>
              <a:rPr lang="cs-CZ" dirty="0" smtClean="0"/>
              <a:t>, protože prodávám obchodníkovi USD)</a:t>
            </a:r>
            <a:endParaRPr lang="en-US" dirty="0" smtClean="0"/>
          </a:p>
          <a:p>
            <a:r>
              <a:rPr lang="cs-CZ" dirty="0" smtClean="0"/>
              <a:t>Po roce bude tedy mít 10M/17,552</a:t>
            </a:r>
            <a:r>
              <a:rPr lang="en-US" dirty="0" smtClean="0"/>
              <a:t>*(1+0,035)*17,75=</a:t>
            </a:r>
            <a:r>
              <a:rPr lang="en-US" b="1" dirty="0" smtClean="0"/>
              <a:t>10,467 </a:t>
            </a:r>
            <a:r>
              <a:rPr lang="cs-CZ" b="1" dirty="0" smtClean="0"/>
              <a:t>mil</a:t>
            </a:r>
            <a:r>
              <a:rPr lang="en-US" b="1" dirty="0" smtClean="0"/>
              <a:t> CZK</a:t>
            </a:r>
            <a:endParaRPr lang="cs-CZ" b="1" dirty="0" smtClean="0"/>
          </a:p>
        </p:txBody>
      </p:sp>
      <p:sp>
        <p:nvSpPr>
          <p:cNvPr id="5" name="TextovéPole 4"/>
          <p:cNvSpPr txBox="1"/>
          <p:nvPr/>
        </p:nvSpPr>
        <p:spPr>
          <a:xfrm>
            <a:off x="899592" y="6309320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Dom</a:t>
            </a:r>
            <a:r>
              <a:rPr lang="cs-CZ" dirty="0" err="1" smtClean="0"/>
              <a:t>ácí</a:t>
            </a:r>
            <a:r>
              <a:rPr lang="cs-CZ" dirty="0" smtClean="0"/>
              <a:t> dluhopis výhodnější.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885455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Příklad 2: Zajistit forwardem nebo na peněžním trhu?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60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dirty="0"/>
              <a:t>Rozhodněte, zda je v případě domácí firmy, která je v pozici importéra, vhodnější zajistit </a:t>
            </a:r>
            <a:r>
              <a:rPr lang="cs-CZ" sz="2000" b="1" dirty="0"/>
              <a:t>závazek </a:t>
            </a:r>
            <a:r>
              <a:rPr lang="cs-CZ" sz="2000" dirty="0"/>
              <a:t>této firmy ve výši </a:t>
            </a:r>
            <a:r>
              <a:rPr lang="cs-CZ" sz="2000" b="1" dirty="0"/>
              <a:t>10 mil. EUR </a:t>
            </a:r>
            <a:r>
              <a:rPr lang="cs-CZ" sz="2000" dirty="0"/>
              <a:t>se splatností </a:t>
            </a:r>
            <a:r>
              <a:rPr lang="cs-CZ" sz="2000" b="1" dirty="0"/>
              <a:t>6 měsíců </a:t>
            </a:r>
            <a:r>
              <a:rPr lang="cs-CZ" sz="2000" dirty="0"/>
              <a:t>pomocí </a:t>
            </a:r>
            <a:r>
              <a:rPr lang="cs-CZ" sz="2000" b="1" dirty="0"/>
              <a:t>klasického forwardu </a:t>
            </a:r>
            <a:r>
              <a:rPr lang="cs-CZ" sz="2000" dirty="0"/>
              <a:t>či pomocí </a:t>
            </a:r>
            <a:r>
              <a:rPr lang="cs-CZ" sz="2000" b="1" dirty="0"/>
              <a:t>syntetického forwardu </a:t>
            </a:r>
            <a:r>
              <a:rPr lang="cs-CZ" sz="2000" dirty="0"/>
              <a:t>(operace na spotovém devizovém trhu a na peněžním trhu), jestliže víte, že banka kotuje následující forwardové kurzy a na spotovém devizovém trhu a na peněžním trhu je možné provést obchody za těchto podmínek:</a:t>
            </a:r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530634"/>
              </p:ext>
            </p:extLst>
          </p:nvPr>
        </p:nvGraphicFramePr>
        <p:xfrm>
          <a:off x="611560" y="3573016"/>
          <a:ext cx="777686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0360"/>
                <a:gridCol w="2268252"/>
                <a:gridCol w="2268252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Devizový</a:t>
                      </a:r>
                      <a:r>
                        <a:rPr lang="cs-CZ" baseline="0" dirty="0" smtClean="0"/>
                        <a:t> trh - spot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BID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ASK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CZK/EUR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32,257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32,271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993797"/>
              </p:ext>
            </p:extLst>
          </p:nvPr>
        </p:nvGraphicFramePr>
        <p:xfrm>
          <a:off x="611561" y="4437112"/>
          <a:ext cx="777686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0359"/>
                <a:gridCol w="2268253"/>
                <a:gridCol w="2268253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Devizový</a:t>
                      </a:r>
                      <a:r>
                        <a:rPr lang="cs-CZ" baseline="0" dirty="0" smtClean="0"/>
                        <a:t> trh – 6M forward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BID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ASK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CZK/EUR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32,238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32,293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001127"/>
              </p:ext>
            </p:extLst>
          </p:nvPr>
        </p:nvGraphicFramePr>
        <p:xfrm>
          <a:off x="611560" y="5301208"/>
          <a:ext cx="7776864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0360"/>
                <a:gridCol w="2268252"/>
                <a:gridCol w="2268252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Peněžní</a:t>
                      </a:r>
                      <a:r>
                        <a:rPr lang="cs-CZ" baseline="0" dirty="0" smtClean="0"/>
                        <a:t> trh – úrokové sazby 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Depozitní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Zápůjční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CZK</a:t>
                      </a:r>
                      <a:r>
                        <a:rPr lang="cs-CZ" baseline="0" dirty="0" smtClean="0"/>
                        <a:t> (6M,% </a:t>
                      </a:r>
                      <a:r>
                        <a:rPr lang="cs-CZ" baseline="0" dirty="0" err="1" smtClean="0"/>
                        <a:t>p.a</a:t>
                      </a:r>
                      <a:r>
                        <a:rPr lang="cs-CZ" baseline="0" dirty="0" smtClean="0"/>
                        <a:t>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2,04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2,09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EUR (6M, %</a:t>
                      </a:r>
                      <a:r>
                        <a:rPr lang="cs-CZ" baseline="0" dirty="0" smtClean="0"/>
                        <a:t> </a:t>
                      </a:r>
                      <a:r>
                        <a:rPr lang="cs-CZ" baseline="0" dirty="0" err="1" smtClean="0"/>
                        <a:t>p.a</a:t>
                      </a:r>
                      <a:r>
                        <a:rPr lang="cs-CZ" baseline="0" dirty="0" smtClean="0"/>
                        <a:t>.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2,06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2,08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Obdélník 8"/>
          <p:cNvSpPr/>
          <p:nvPr/>
        </p:nvSpPr>
        <p:spPr>
          <a:xfrm>
            <a:off x="7774307" y="116632"/>
            <a:ext cx="108012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45 min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23799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délník 12"/>
          <p:cNvSpPr/>
          <p:nvPr/>
        </p:nvSpPr>
        <p:spPr>
          <a:xfrm>
            <a:off x="251520" y="1340768"/>
            <a:ext cx="3888432" cy="30243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2: Řešení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283968" y="1268760"/>
            <a:ext cx="4974704" cy="326895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z="2000" b="1" dirty="0" smtClean="0">
                <a:solidFill>
                  <a:srgbClr val="FF0000"/>
                </a:solidFill>
              </a:rPr>
              <a:t>B) Zajištění operací na peněžním trhu (syntetický forward)</a:t>
            </a:r>
          </a:p>
          <a:p>
            <a:pPr marL="0" indent="0">
              <a:buNone/>
            </a:pPr>
            <a:r>
              <a:rPr lang="cs-CZ" sz="2000" dirty="0" smtClean="0"/>
              <a:t>Potřebuje získat EUR, aby byly k dispozici na splnění závazku, ale nemá dnes peníze: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Půjčka v CZK (zápůjční sazba)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Konverze do EUR (kurz </a:t>
            </a:r>
            <a:r>
              <a:rPr lang="cs-CZ" sz="2000" dirty="0" err="1" smtClean="0"/>
              <a:t>ask</a:t>
            </a:r>
            <a:r>
              <a:rPr lang="cs-CZ" sz="2000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Úložka v EUR (depozitní sazba) tak, aby po 6 měsících dávalo 10 mil EUR</a:t>
            </a:r>
          </a:p>
          <a:p>
            <a:pPr marL="0" indent="0">
              <a:buNone/>
            </a:pPr>
            <a:r>
              <a:rPr lang="cs-CZ" sz="2000" dirty="0" smtClean="0"/>
              <a:t>Splnění bodu 3 vyžaduje si půjčit v kroku 1 přesně X CZK, kde X:</a:t>
            </a:r>
          </a:p>
          <a:p>
            <a:pPr marL="0" indent="0">
              <a:buNone/>
            </a:pPr>
            <a:endParaRPr lang="cs-CZ" sz="2000" dirty="0" smtClean="0"/>
          </a:p>
          <a:p>
            <a:pPr marL="0" indent="0">
              <a:buNone/>
            </a:pPr>
            <a:endParaRPr lang="cs-CZ" sz="2000" dirty="0" smtClean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323528" y="1267464"/>
            <a:ext cx="3672408" cy="48965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z="2000" b="1" dirty="0" smtClean="0">
                <a:solidFill>
                  <a:srgbClr val="FF0000"/>
                </a:solidFill>
              </a:rPr>
              <a:t>A) Zajištění forwardem</a:t>
            </a:r>
          </a:p>
          <a:p>
            <a:r>
              <a:rPr lang="cs-CZ" sz="2000" dirty="0" smtClean="0"/>
              <a:t>Sjedná FW s vlastnostmi</a:t>
            </a:r>
          </a:p>
          <a:p>
            <a:pPr lvl="1"/>
            <a:r>
              <a:rPr lang="cs-CZ" sz="1800" dirty="0" smtClean="0"/>
              <a:t>Objem 10 mil EUR</a:t>
            </a:r>
          </a:p>
          <a:p>
            <a:pPr lvl="1"/>
            <a:r>
              <a:rPr lang="cs-CZ" sz="1800" dirty="0" smtClean="0"/>
              <a:t>Splatnost 6 měsíců</a:t>
            </a:r>
          </a:p>
          <a:p>
            <a:pPr lvl="1"/>
            <a:r>
              <a:rPr lang="cs-CZ" sz="1800" dirty="0" smtClean="0"/>
              <a:t>Cena: 32,293 CZK/EUR (</a:t>
            </a:r>
            <a:r>
              <a:rPr lang="cs-CZ" sz="1800" dirty="0" err="1" smtClean="0"/>
              <a:t>ask</a:t>
            </a:r>
            <a:r>
              <a:rPr lang="cs-CZ" sz="1800" dirty="0" smtClean="0"/>
              <a:t>, protože ke dni splatnosti potřebuje získat eura na splnění závazku)</a:t>
            </a:r>
          </a:p>
          <a:p>
            <a:r>
              <a:rPr lang="cs-CZ" sz="2000" dirty="0" smtClean="0"/>
              <a:t>Náklad (ve splatnosti): 10 mil EUR x 32,293 = 322,93 mil CZK</a:t>
            </a:r>
          </a:p>
          <a:p>
            <a:endParaRPr lang="cs-CZ" sz="2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5288863"/>
              </p:ext>
            </p:extLst>
          </p:nvPr>
        </p:nvGraphicFramePr>
        <p:xfrm>
          <a:off x="5004048" y="4437112"/>
          <a:ext cx="3007392" cy="138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3" name="Rovnice" r:id="rId3" imgW="2463800" imgH="1130300" progId="Equation.3">
                  <p:embed/>
                </p:oleObj>
              </mc:Choice>
              <mc:Fallback>
                <p:oleObj name="Rovnice" r:id="rId3" imgW="2463800" imgH="11303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4437112"/>
                        <a:ext cx="3007392" cy="1381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383680" y="4509120"/>
            <a:ext cx="40483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Půjčka vyřeší dostupnost EUR ke dni plnění závazku.</a:t>
            </a:r>
          </a:p>
          <a:p>
            <a:r>
              <a:rPr lang="cs-CZ" dirty="0" smtClean="0"/>
              <a:t>Zbývá půjčku ke dni plnění závazku splatit. To ho bude stát:</a:t>
            </a:r>
            <a:endParaRPr lang="cs-CZ" dirty="0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Obdélník 2"/>
          <p:cNvSpPr/>
          <p:nvPr/>
        </p:nvSpPr>
        <p:spPr>
          <a:xfrm>
            <a:off x="3815408" y="6032614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To je dnes známo, tedy žádné měnové riziko.</a:t>
            </a:r>
          </a:p>
          <a:p>
            <a:r>
              <a:rPr lang="cs-CZ" dirty="0" smtClean="0"/>
              <a:t>Náklad (ve splatnosti) </a:t>
            </a:r>
            <a:r>
              <a:rPr lang="cs-CZ" dirty="0"/>
              <a:t>= 322,76 mil </a:t>
            </a:r>
            <a:r>
              <a:rPr lang="cs-CZ" dirty="0" smtClean="0"/>
              <a:t>CZK. Méně než FW!</a:t>
            </a:r>
          </a:p>
        </p:txBody>
      </p:sp>
      <p:sp>
        <p:nvSpPr>
          <p:cNvPr id="1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" name="Rectangle 2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7" name="Rectangle 28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9" name="Rectangle 29"/>
          <p:cNvSpPr>
            <a:spLocks noChangeArrowheads="1"/>
          </p:cNvSpPr>
          <p:nvPr/>
        </p:nvSpPr>
        <p:spPr bwMode="auto">
          <a:xfrm>
            <a:off x="152400" y="1228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20" name="Objek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090264"/>
              </p:ext>
            </p:extLst>
          </p:nvPr>
        </p:nvGraphicFramePr>
        <p:xfrm>
          <a:off x="467544" y="5709449"/>
          <a:ext cx="2956547" cy="990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4" name="Rovnice" r:id="rId5" imgW="2654280" imgH="888840" progId="Equation.3">
                  <p:embed/>
                </p:oleObj>
              </mc:Choice>
              <mc:Fallback>
                <p:oleObj name="Rovnice" r:id="rId5" imgW="2654280" imgH="8888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7544" y="5709449"/>
                        <a:ext cx="2956547" cy="9902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Přímá spojnice se šipkou 21"/>
          <p:cNvCxnSpPr/>
          <p:nvPr/>
        </p:nvCxnSpPr>
        <p:spPr>
          <a:xfrm flipH="1">
            <a:off x="4139952" y="4941168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se šipkou 25"/>
          <p:cNvCxnSpPr>
            <a:endCxn id="3" idx="1"/>
          </p:cNvCxnSpPr>
          <p:nvPr/>
        </p:nvCxnSpPr>
        <p:spPr>
          <a:xfrm>
            <a:off x="3491880" y="6355779"/>
            <a:ext cx="32352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59463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3: Stanovení FW kurzu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dirty="0" smtClean="0"/>
              <a:t>Vypočítejte </a:t>
            </a:r>
            <a:r>
              <a:rPr lang="cs-CZ" sz="2800" dirty="0"/>
              <a:t>velikost </a:t>
            </a:r>
            <a:r>
              <a:rPr lang="cs-CZ" sz="2800" b="1" dirty="0" err="1"/>
              <a:t>forwardového</a:t>
            </a:r>
            <a:r>
              <a:rPr lang="cs-CZ" sz="2800" b="1" dirty="0"/>
              <a:t> kurzu BID</a:t>
            </a:r>
            <a:r>
              <a:rPr lang="cs-CZ" sz="2800" dirty="0"/>
              <a:t> a </a:t>
            </a:r>
            <a:r>
              <a:rPr lang="cs-CZ" sz="2800" b="1" dirty="0"/>
              <a:t>ASK</a:t>
            </a:r>
            <a:r>
              <a:rPr lang="cs-CZ" sz="2800" dirty="0"/>
              <a:t> pro </a:t>
            </a:r>
            <a:r>
              <a:rPr lang="cs-CZ" sz="2800" dirty="0" err="1"/>
              <a:t>forwardový</a:t>
            </a:r>
            <a:r>
              <a:rPr lang="cs-CZ" sz="2800" dirty="0"/>
              <a:t> kontrakt se splatností </a:t>
            </a:r>
            <a:r>
              <a:rPr lang="cs-CZ" sz="2800" b="1" dirty="0"/>
              <a:t>3 </a:t>
            </a:r>
            <a:r>
              <a:rPr lang="cs-CZ" sz="2800" b="1" dirty="0" smtClean="0"/>
              <a:t>měsíce</a:t>
            </a:r>
            <a:r>
              <a:rPr lang="cs-CZ" sz="2800" dirty="0" smtClean="0"/>
              <a:t>, </a:t>
            </a:r>
            <a:r>
              <a:rPr lang="cs-CZ" sz="2800" dirty="0"/>
              <a:t>jestliže víte, že na devizovém a na peněžním trhu jsou k dispozici následující kotace spotového kurzu a úrokových sazeb</a:t>
            </a:r>
            <a:r>
              <a:rPr lang="cs-CZ" sz="2800" dirty="0" smtClean="0"/>
              <a:t>:</a:t>
            </a:r>
            <a:endParaRPr lang="cs-CZ" sz="2800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87906"/>
              </p:ext>
            </p:extLst>
          </p:nvPr>
        </p:nvGraphicFramePr>
        <p:xfrm>
          <a:off x="683568" y="3717032"/>
          <a:ext cx="777686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0360"/>
                <a:gridCol w="2268252"/>
                <a:gridCol w="2268252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Devizový</a:t>
                      </a:r>
                      <a:r>
                        <a:rPr lang="cs-CZ" baseline="0" dirty="0" smtClean="0"/>
                        <a:t> trh - spot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BID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ASK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CZK/USD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28,573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28,591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161261"/>
              </p:ext>
            </p:extLst>
          </p:nvPr>
        </p:nvGraphicFramePr>
        <p:xfrm>
          <a:off x="683568" y="4725144"/>
          <a:ext cx="7776864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0360"/>
                <a:gridCol w="2268252"/>
                <a:gridCol w="2268252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Peněžní</a:t>
                      </a:r>
                      <a:r>
                        <a:rPr lang="cs-CZ" baseline="0" dirty="0" smtClean="0"/>
                        <a:t> trh – úrokové sazby 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Depozitní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Zápůjční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CZK</a:t>
                      </a:r>
                      <a:r>
                        <a:rPr lang="cs-CZ" baseline="0" dirty="0" smtClean="0"/>
                        <a:t> (3M,% </a:t>
                      </a:r>
                      <a:r>
                        <a:rPr lang="cs-CZ" baseline="0" dirty="0" err="1" smtClean="0"/>
                        <a:t>p.a</a:t>
                      </a:r>
                      <a:r>
                        <a:rPr lang="cs-CZ" baseline="0" dirty="0" smtClean="0"/>
                        <a:t>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2,15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2,18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EUR (3M, %</a:t>
                      </a:r>
                      <a:r>
                        <a:rPr lang="cs-CZ" baseline="0" dirty="0" smtClean="0"/>
                        <a:t> </a:t>
                      </a:r>
                      <a:r>
                        <a:rPr lang="cs-CZ" baseline="0" dirty="0" err="1" smtClean="0"/>
                        <a:t>p.a</a:t>
                      </a:r>
                      <a:r>
                        <a:rPr lang="cs-CZ" baseline="0" dirty="0" smtClean="0"/>
                        <a:t>.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1,08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1,11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Obdélník 5"/>
          <p:cNvSpPr/>
          <p:nvPr/>
        </p:nvSpPr>
        <p:spPr>
          <a:xfrm>
            <a:off x="7774307" y="116632"/>
            <a:ext cx="108012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60 min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601067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3: Řešení 1a (intuitivní)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815983" y="2096393"/>
            <a:ext cx="32519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Cesta 1: Úložka v korunách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Mám CZK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Uložím je na korunový účet za 2,15% (depozitní, tj. méně výhodná, sazba)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815983" y="147549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Předpoklad: Mám CZK</a:t>
            </a:r>
            <a:endParaRPr lang="cs-CZ" b="1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148064" y="2096393"/>
            <a:ext cx="35283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Cesta 2: Úložka v dolarech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Konvertuji koruny do USD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Uložím je na dolarový účet za 1,08% (depozitní, tj. méně výhodná, sazba)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Na konci období konvertuji zpět do CZK za </a:t>
            </a:r>
            <a:r>
              <a:rPr lang="cs-CZ" dirty="0" err="1" smtClean="0"/>
              <a:t>forwardový</a:t>
            </a:r>
            <a:r>
              <a:rPr lang="cs-CZ" dirty="0" smtClean="0"/>
              <a:t> kurz BID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2555776" y="435855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Obě cesty musí být stejně výhodné:</a:t>
            </a:r>
            <a:endParaRPr lang="cs-CZ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7" name="Objek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8682533"/>
              </p:ext>
            </p:extLst>
          </p:nvPr>
        </p:nvGraphicFramePr>
        <p:xfrm>
          <a:off x="3110471" y="4727882"/>
          <a:ext cx="3693777" cy="1405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Rovnice" r:id="rId3" imgW="2933640" imgH="1117440" progId="Equation.3">
                  <p:embed/>
                </p:oleObj>
              </mc:Choice>
              <mc:Fallback>
                <p:oleObj name="Rovnice" r:id="rId3" imgW="2933640" imgH="11174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0471" y="4727882"/>
                        <a:ext cx="3693777" cy="140563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Obdélník 7"/>
          <p:cNvSpPr/>
          <p:nvPr/>
        </p:nvSpPr>
        <p:spPr>
          <a:xfrm>
            <a:off x="7596336" y="5229200"/>
            <a:ext cx="1547664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Tím máme stanoven </a:t>
            </a:r>
            <a:r>
              <a:rPr lang="cs-CZ" dirty="0" err="1" smtClean="0"/>
              <a:t>forwardový</a:t>
            </a:r>
            <a:r>
              <a:rPr lang="cs-CZ" dirty="0" smtClean="0"/>
              <a:t> kurz BID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72020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42" y="1412777"/>
            <a:ext cx="8483453" cy="4453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Výsledky: období 1975-1979</a:t>
            </a:r>
            <a:endParaRPr lang="cs-CZ" dirty="0"/>
          </a:p>
        </p:txBody>
      </p:sp>
      <p:cxnSp>
        <p:nvCxnSpPr>
          <p:cNvPr id="12" name="Přímá spojnice 11"/>
          <p:cNvCxnSpPr/>
          <p:nvPr/>
        </p:nvCxnSpPr>
        <p:spPr>
          <a:xfrm flipV="1">
            <a:off x="6271068" y="2736769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 flipV="1">
            <a:off x="6308576" y="4221088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 flipV="1">
            <a:off x="5580112" y="5454870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 flipV="1">
            <a:off x="5580112" y="5670894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 flipV="1">
            <a:off x="6237529" y="5072799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 flipV="1">
            <a:off x="6237529" y="5238382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 flipV="1">
            <a:off x="8290091" y="4798837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/>
          <p:cNvCxnSpPr/>
          <p:nvPr/>
        </p:nvCxnSpPr>
        <p:spPr>
          <a:xfrm flipV="1">
            <a:off x="8290091" y="5072799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23"/>
          <p:cNvCxnSpPr/>
          <p:nvPr/>
        </p:nvCxnSpPr>
        <p:spPr>
          <a:xfrm flipV="1">
            <a:off x="6271068" y="4654821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 flipV="1">
            <a:off x="6308576" y="3356992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25"/>
          <p:cNvCxnSpPr/>
          <p:nvPr/>
        </p:nvCxnSpPr>
        <p:spPr>
          <a:xfrm flipV="1">
            <a:off x="8290091" y="523107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 flipV="1">
            <a:off x="8290986" y="5445224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27"/>
          <p:cNvCxnSpPr/>
          <p:nvPr/>
        </p:nvCxnSpPr>
        <p:spPr>
          <a:xfrm flipV="1">
            <a:off x="8290091" y="5664362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28"/>
          <p:cNvCxnSpPr/>
          <p:nvPr/>
        </p:nvCxnSpPr>
        <p:spPr>
          <a:xfrm flipV="1">
            <a:off x="6271963" y="5442748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nice 29"/>
          <p:cNvCxnSpPr/>
          <p:nvPr/>
        </p:nvCxnSpPr>
        <p:spPr>
          <a:xfrm flipV="1">
            <a:off x="6271068" y="566188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30"/>
          <p:cNvCxnSpPr/>
          <p:nvPr/>
        </p:nvCxnSpPr>
        <p:spPr>
          <a:xfrm flipV="1">
            <a:off x="5704355" y="4816621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nice 31"/>
          <p:cNvCxnSpPr/>
          <p:nvPr/>
        </p:nvCxnSpPr>
        <p:spPr>
          <a:xfrm flipV="1">
            <a:off x="5580112" y="5238382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32"/>
          <p:cNvCxnSpPr/>
          <p:nvPr/>
        </p:nvCxnSpPr>
        <p:spPr>
          <a:xfrm flipV="1">
            <a:off x="5580112" y="4635349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ovéPole 4"/>
          <p:cNvSpPr txBox="1"/>
          <p:nvPr/>
        </p:nvSpPr>
        <p:spPr>
          <a:xfrm>
            <a:off x="412142" y="6237312"/>
            <a:ext cx="7877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Přeškrtnuto, když skutečný meziroční pohyb kurzu je opačný než předpovězeno.</a:t>
            </a:r>
            <a:endParaRPr lang="cs-CZ" dirty="0"/>
          </a:p>
        </p:txBody>
      </p:sp>
      <p:sp>
        <p:nvSpPr>
          <p:cNvPr id="35" name="Obdélník 34"/>
          <p:cNvSpPr/>
          <p:nvPr/>
        </p:nvSpPr>
        <p:spPr>
          <a:xfrm>
            <a:off x="8020770" y="-3340"/>
            <a:ext cx="1148434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Řešení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112526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3: Řešení 1b (intuitivní)</a:t>
            </a:r>
            <a:endParaRPr lang="cs-CZ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4" name="Objek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87633"/>
              </p:ext>
            </p:extLst>
          </p:nvPr>
        </p:nvGraphicFramePr>
        <p:xfrm>
          <a:off x="3061775" y="4747951"/>
          <a:ext cx="3828425" cy="144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Rovnice" r:id="rId3" imgW="3035300" imgH="1143000" progId="Equation.3">
                  <p:embed/>
                </p:oleObj>
              </mc:Choice>
              <mc:Fallback>
                <p:oleObj name="Rovnice" r:id="rId3" imgW="3035300" imgH="11430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1775" y="4747951"/>
                        <a:ext cx="3828425" cy="144016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ovéPole 14"/>
          <p:cNvSpPr txBox="1"/>
          <p:nvPr/>
        </p:nvSpPr>
        <p:spPr>
          <a:xfrm>
            <a:off x="815983" y="2096393"/>
            <a:ext cx="32519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Cesta 1: Úložka v dolarech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Mám </a:t>
            </a:r>
            <a:r>
              <a:rPr lang="cs-CZ" dirty="0"/>
              <a:t>USD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Uložím je na dolarový účet za 1,08% (depozitní, tj. méně výhodná, sazba)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815983" y="147549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Předpoklad: Mám USD</a:t>
            </a:r>
            <a:endParaRPr lang="cs-CZ" b="1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5148064" y="2096393"/>
            <a:ext cx="35283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Cesta 2: Úložka v korunách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Konvertuji </a:t>
            </a:r>
            <a:r>
              <a:rPr lang="cs-CZ" dirty="0" smtClean="0"/>
              <a:t>dolary </a:t>
            </a:r>
            <a:r>
              <a:rPr lang="cs-CZ" dirty="0"/>
              <a:t>do CZK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Uložím je na korunový účet za 2,15% (depozitní, tj. méně výhodná, sazba)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Na konci období konvertuji zpět do USD za </a:t>
            </a:r>
            <a:r>
              <a:rPr lang="cs-CZ" dirty="0" err="1"/>
              <a:t>forwardový</a:t>
            </a:r>
            <a:r>
              <a:rPr lang="cs-CZ" dirty="0"/>
              <a:t> kurz ASK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2555776" y="435855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Obě cesty musí být stejně výhodné:</a:t>
            </a:r>
            <a:endParaRPr lang="cs-CZ" dirty="0"/>
          </a:p>
        </p:txBody>
      </p:sp>
      <p:sp>
        <p:nvSpPr>
          <p:cNvPr id="20" name="Obdélník 19"/>
          <p:cNvSpPr/>
          <p:nvPr/>
        </p:nvSpPr>
        <p:spPr>
          <a:xfrm>
            <a:off x="7596336" y="5229200"/>
            <a:ext cx="1547664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Tím máme stanoven </a:t>
            </a:r>
            <a:r>
              <a:rPr lang="cs-CZ" dirty="0" err="1" smtClean="0"/>
              <a:t>forwardový</a:t>
            </a:r>
            <a:r>
              <a:rPr lang="cs-CZ" dirty="0" smtClean="0"/>
              <a:t> kurz ASK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670299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délník 17"/>
          <p:cNvSpPr/>
          <p:nvPr/>
        </p:nvSpPr>
        <p:spPr>
          <a:xfrm>
            <a:off x="5508104" y="2219654"/>
            <a:ext cx="3635896" cy="463834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TextovéPole 18"/>
          <p:cNvSpPr txBox="1"/>
          <p:nvPr/>
        </p:nvSpPr>
        <p:spPr>
          <a:xfrm>
            <a:off x="5735310" y="2259156"/>
            <a:ext cx="3396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Způsob 2 znamená, že si musím půjčit X korun, abych měl 1 USD aktiv:</a:t>
            </a:r>
            <a:endParaRPr lang="cs-CZ" sz="1600" dirty="0"/>
          </a:p>
        </p:txBody>
      </p:sp>
      <p:sp>
        <p:nvSpPr>
          <p:cNvPr id="25" name="TextovéPole 24"/>
          <p:cNvSpPr txBox="1"/>
          <p:nvPr/>
        </p:nvSpPr>
        <p:spPr>
          <a:xfrm>
            <a:off x="5747143" y="4105815"/>
            <a:ext cx="31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Oba způsoby musí na konci dávat stejný CZK náklad.</a:t>
            </a:r>
            <a:endParaRPr lang="cs-CZ" sz="1600" dirty="0"/>
          </a:p>
        </p:txBody>
      </p:sp>
      <p:cxnSp>
        <p:nvCxnSpPr>
          <p:cNvPr id="26" name="Přímá spojnice 25"/>
          <p:cNvCxnSpPr/>
          <p:nvPr/>
        </p:nvCxnSpPr>
        <p:spPr>
          <a:xfrm>
            <a:off x="8028383" y="6244863"/>
            <a:ext cx="61593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se šipkou 26"/>
          <p:cNvCxnSpPr/>
          <p:nvPr/>
        </p:nvCxnSpPr>
        <p:spPr>
          <a:xfrm flipV="1">
            <a:off x="8336351" y="5373216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Příklad 3: Řešení 2a (oficiální)</a:t>
            </a:r>
            <a:endParaRPr lang="cs-CZ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007814"/>
              </p:ext>
            </p:extLst>
          </p:nvPr>
        </p:nvGraphicFramePr>
        <p:xfrm>
          <a:off x="6169496" y="4652182"/>
          <a:ext cx="2362944" cy="1909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3" name="Rovnice" r:id="rId3" imgW="2133600" imgH="1727200" progId="Equation.3">
                  <p:embed/>
                </p:oleObj>
              </mc:Choice>
              <mc:Fallback>
                <p:oleObj name="Rovnice" r:id="rId3" imgW="2133600" imgH="1727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9496" y="4652182"/>
                        <a:ext cx="2362944" cy="190934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ovéPole 14"/>
          <p:cNvSpPr txBox="1"/>
          <p:nvPr/>
        </p:nvSpPr>
        <p:spPr>
          <a:xfrm>
            <a:off x="815982" y="1475492"/>
            <a:ext cx="7212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Předpoklad: Nemám nic, ani CZK, ani EUR </a:t>
            </a:r>
            <a:r>
              <a:rPr lang="cs-CZ" dirty="0" smtClean="0"/>
              <a:t>– lepší, protože: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když nic nemám, nechci za to ušlý úrok!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větší kapacita trhu</a:t>
            </a:r>
            <a:endParaRPr lang="cs-CZ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835968" y="2551544"/>
            <a:ext cx="46721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Stejné jako u příkladu 2 se zajišťováním.</a:t>
            </a:r>
          </a:p>
          <a:p>
            <a:r>
              <a:rPr lang="cs-CZ" dirty="0" smtClean="0"/>
              <a:t>Na konci období mám </a:t>
            </a:r>
            <a:r>
              <a:rPr lang="cs-CZ" b="1" dirty="0" smtClean="0"/>
              <a:t>závazek 1 USD</a:t>
            </a:r>
            <a:r>
              <a:rPr lang="cs-CZ" dirty="0" smtClean="0"/>
              <a:t>, kolik mě jeho splnění bude stát?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Způsob 1</a:t>
            </a:r>
            <a:r>
              <a:rPr lang="cs-CZ" dirty="0" smtClean="0"/>
              <a:t>: Kótovaný FR CZK/USD </a:t>
            </a:r>
            <a:r>
              <a:rPr lang="cs-CZ" dirty="0" err="1" smtClean="0"/>
              <a:t>ask</a:t>
            </a: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Způsob 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/>
              <a:t>Dnes si půjčím koruny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/>
              <a:t>Konvertuji je na USD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/>
              <a:t>Uložím v USD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/>
              <a:t>Na konci období mám majetek 1 USD, který použiju ke splacení závazku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/>
              <a:t>Korunová splátka úvěru mi </a:t>
            </a:r>
            <a:r>
              <a:rPr lang="cs-CZ" dirty="0" err="1" smtClean="0"/>
              <a:t>zůszane</a:t>
            </a:r>
            <a:r>
              <a:rPr lang="cs-CZ" dirty="0" smtClean="0"/>
              <a:t> – to je můj náklad na splnění závazku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5255407"/>
              </p:ext>
            </p:extLst>
          </p:nvPr>
        </p:nvGraphicFramePr>
        <p:xfrm>
          <a:off x="6168966" y="2870362"/>
          <a:ext cx="2529546" cy="581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4" name="Rovnice" r:id="rId5" imgW="1879560" imgH="431640" progId="Equation.3">
                  <p:embed/>
                </p:oleObj>
              </mc:Choice>
              <mc:Fallback>
                <p:oleObj name="Rovnice" r:id="rId5" imgW="187956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68966" y="2870362"/>
                        <a:ext cx="2529546" cy="581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ovéPole 27"/>
          <p:cNvSpPr txBox="1"/>
          <p:nvPr/>
        </p:nvSpPr>
        <p:spPr>
          <a:xfrm>
            <a:off x="5735310" y="3356992"/>
            <a:ext cx="33968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Splacení korunového úvěru bude stát</a:t>
            </a:r>
            <a:endParaRPr lang="cs-CZ" sz="1600" dirty="0"/>
          </a:p>
        </p:txBody>
      </p:sp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782137"/>
              </p:ext>
            </p:extLst>
          </p:nvPr>
        </p:nvGraphicFramePr>
        <p:xfrm>
          <a:off x="6228184" y="3688723"/>
          <a:ext cx="1584176" cy="5557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5" name="Rovnice" r:id="rId7" imgW="1231560" imgH="431640" progId="Equation.3">
                  <p:embed/>
                </p:oleObj>
              </mc:Choice>
              <mc:Fallback>
                <p:oleObj name="Rovnice" r:id="rId7" imgW="1231560" imgH="431640" progId="Equation.3">
                  <p:embed/>
                  <p:pic>
                    <p:nvPicPr>
                      <p:cNvPr id="0" name="Objek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8184" y="3688723"/>
                        <a:ext cx="1584176" cy="5557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ovéPole 28"/>
          <p:cNvSpPr txBox="1"/>
          <p:nvPr/>
        </p:nvSpPr>
        <p:spPr>
          <a:xfrm>
            <a:off x="7888743" y="3758391"/>
            <a:ext cx="755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 (CZK)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23528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délník 21"/>
          <p:cNvSpPr/>
          <p:nvPr/>
        </p:nvSpPr>
        <p:spPr>
          <a:xfrm>
            <a:off x="5508104" y="2219654"/>
            <a:ext cx="3635896" cy="463834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3: Řešení 2b (oficiální)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835968" y="2551544"/>
            <a:ext cx="46721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Analogické jako u příkladu 2 se zajišťováním.</a:t>
            </a:r>
          </a:p>
          <a:p>
            <a:r>
              <a:rPr lang="cs-CZ" dirty="0" smtClean="0"/>
              <a:t>Na konci období mám </a:t>
            </a:r>
            <a:r>
              <a:rPr lang="cs-CZ" b="1" dirty="0" smtClean="0"/>
              <a:t>pohledávku 1 USD</a:t>
            </a:r>
            <a:r>
              <a:rPr lang="cs-CZ" dirty="0" smtClean="0"/>
              <a:t>, kolik za ní dostanu?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Způsob 1</a:t>
            </a:r>
            <a:r>
              <a:rPr lang="cs-CZ" dirty="0" smtClean="0"/>
              <a:t>: Kótovaný FR CZK/USD </a:t>
            </a:r>
            <a:r>
              <a:rPr lang="cs-CZ" dirty="0" err="1" smtClean="0"/>
              <a:t>bid</a:t>
            </a: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Způsob 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/>
              <a:t>Dnes si půjčím dolary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/>
              <a:t>Konvertuji je na CZK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/>
              <a:t>Uložím v CZK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/>
              <a:t>Na konci období mám dluh 1 USD, který splatím pohledávkou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/>
              <a:t>Koruny mi zůstanou – to je můj výnos z pohledávky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5747142" y="2387275"/>
            <a:ext cx="3275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Způsob 2 znamená, že si musím půjčit X dolarů:</a:t>
            </a:r>
            <a:endParaRPr lang="cs-CZ" sz="1600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8" name="Objek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220044"/>
              </p:ext>
            </p:extLst>
          </p:nvPr>
        </p:nvGraphicFramePr>
        <p:xfrm>
          <a:off x="6221060" y="3728387"/>
          <a:ext cx="1984894" cy="51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Rovnice" r:id="rId3" imgW="1663560" imgH="431640" progId="Equation.3">
                  <p:embed/>
                </p:oleObj>
              </mc:Choice>
              <mc:Fallback>
                <p:oleObj name="Rovnice" r:id="rId3" imgW="166356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21060" y="3728387"/>
                        <a:ext cx="1984894" cy="51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k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600661"/>
              </p:ext>
            </p:extLst>
          </p:nvPr>
        </p:nvGraphicFramePr>
        <p:xfrm>
          <a:off x="6181200" y="4670860"/>
          <a:ext cx="2423248" cy="1950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Rovnice" r:id="rId5" imgW="2145960" imgH="1726920" progId="Equation.3">
                  <p:embed/>
                </p:oleObj>
              </mc:Choice>
              <mc:Fallback>
                <p:oleObj name="Rovnice" r:id="rId5" imgW="2145960" imgH="17269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81200" y="4670860"/>
                        <a:ext cx="2423248" cy="1950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ovéPole 14"/>
          <p:cNvSpPr txBox="1"/>
          <p:nvPr/>
        </p:nvSpPr>
        <p:spPr>
          <a:xfrm>
            <a:off x="815982" y="1475492"/>
            <a:ext cx="7212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Předpoklad: Nemám nic, ani CZK, ani EUR </a:t>
            </a:r>
            <a:r>
              <a:rPr lang="cs-CZ" dirty="0" smtClean="0"/>
              <a:t>– lepší, protože: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když nic nemám, nechci za to ušlý úrok!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větší kapacita trhu</a:t>
            </a:r>
            <a:endParaRPr lang="cs-CZ" dirty="0"/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350591"/>
              </p:ext>
            </p:extLst>
          </p:nvPr>
        </p:nvGraphicFramePr>
        <p:xfrm>
          <a:off x="7196181" y="2679662"/>
          <a:ext cx="1674360" cy="50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Rovnice" r:id="rId7" imgW="1422360" imgH="431640" progId="Equation.3">
                  <p:embed/>
                </p:oleObj>
              </mc:Choice>
              <mc:Fallback>
                <p:oleObj name="Rovnice" r:id="rId7" imgW="142236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96181" y="2679662"/>
                        <a:ext cx="1674360" cy="508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ovéPole 16"/>
          <p:cNvSpPr txBox="1"/>
          <p:nvPr/>
        </p:nvSpPr>
        <p:spPr>
          <a:xfrm>
            <a:off x="5747143" y="3143612"/>
            <a:ext cx="31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Dolary konvertuji do CZK spotovým kurzem a na konci období mám:</a:t>
            </a:r>
            <a:endParaRPr lang="cs-CZ" sz="1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8123406" y="3758391"/>
            <a:ext cx="755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 (CZK)</a:t>
            </a:r>
            <a:endParaRPr lang="cs-CZ" sz="1400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5747143" y="4239221"/>
            <a:ext cx="31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Oba způsoby musí na konci dávat stejný CZK příjem.</a:t>
            </a:r>
            <a:endParaRPr lang="cs-CZ" sz="1600" dirty="0"/>
          </a:p>
        </p:txBody>
      </p:sp>
      <p:cxnSp>
        <p:nvCxnSpPr>
          <p:cNvPr id="6" name="Přímá spojnice 5"/>
          <p:cNvCxnSpPr/>
          <p:nvPr/>
        </p:nvCxnSpPr>
        <p:spPr>
          <a:xfrm>
            <a:off x="8028383" y="6244863"/>
            <a:ext cx="61593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se šipkou 24"/>
          <p:cNvCxnSpPr/>
          <p:nvPr/>
        </p:nvCxnSpPr>
        <p:spPr>
          <a:xfrm flipV="1">
            <a:off x="8336351" y="5373216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89861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Porovnání řešení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628999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200" b="1" dirty="0" smtClean="0">
                <a:solidFill>
                  <a:srgbClr val="FF0000"/>
                </a:solidFill>
              </a:rPr>
              <a:t>Myšlenka: nekrytá úroková parita:</a:t>
            </a:r>
          </a:p>
          <a:p>
            <a:pPr marL="0" indent="0">
              <a:buNone/>
            </a:pPr>
            <a:endParaRPr lang="cs-CZ" sz="2000" dirty="0" smtClean="0"/>
          </a:p>
          <a:p>
            <a:endParaRPr lang="cs-CZ" sz="2000" dirty="0" smtClean="0"/>
          </a:p>
          <a:p>
            <a:r>
              <a:rPr lang="cs-CZ" sz="2000" dirty="0" smtClean="0"/>
              <a:t>ER spot,</a:t>
            </a:r>
          </a:p>
          <a:p>
            <a:r>
              <a:rPr lang="cs-CZ" sz="2000" dirty="0" smtClean="0"/>
              <a:t>IR domácí a zahraniční úroková sazba</a:t>
            </a:r>
          </a:p>
          <a:p>
            <a:r>
              <a:rPr lang="cs-CZ" sz="2000" dirty="0" smtClean="0"/>
              <a:t>ER1 je očekávaný budoucí kurz</a:t>
            </a:r>
          </a:p>
          <a:p>
            <a:r>
              <a:rPr lang="cs-CZ" sz="2000" b="1" dirty="0" smtClean="0"/>
              <a:t>Očekávaný budoucí kurz = </a:t>
            </a:r>
            <a:r>
              <a:rPr lang="cs-CZ" sz="2000" b="1" dirty="0" err="1" smtClean="0"/>
              <a:t>Forwardová</a:t>
            </a:r>
            <a:r>
              <a:rPr lang="cs-CZ" sz="2000" b="1" dirty="0" smtClean="0"/>
              <a:t> sazba</a:t>
            </a:r>
            <a:r>
              <a:rPr lang="cs-CZ" sz="2000" dirty="0" smtClean="0"/>
              <a:t>!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200" b="1" dirty="0" smtClean="0">
                <a:solidFill>
                  <a:srgbClr val="FF0000"/>
                </a:solidFill>
              </a:rPr>
              <a:t>Komplikace: Máme kurzy spotu </a:t>
            </a:r>
            <a:r>
              <a:rPr lang="cs-CZ" sz="2200" b="1" dirty="0" err="1" smtClean="0">
                <a:solidFill>
                  <a:srgbClr val="FF0000"/>
                </a:solidFill>
              </a:rPr>
              <a:t>bid</a:t>
            </a:r>
            <a:r>
              <a:rPr lang="cs-CZ" sz="2200" b="1" dirty="0" smtClean="0">
                <a:solidFill>
                  <a:srgbClr val="FF0000"/>
                </a:solidFill>
              </a:rPr>
              <a:t> a </a:t>
            </a:r>
            <a:r>
              <a:rPr lang="cs-CZ" sz="2200" b="1" dirty="0" err="1" smtClean="0">
                <a:solidFill>
                  <a:srgbClr val="FF0000"/>
                </a:solidFill>
              </a:rPr>
              <a:t>ask</a:t>
            </a:r>
            <a:r>
              <a:rPr lang="cs-CZ" sz="2200" b="1" dirty="0" smtClean="0">
                <a:solidFill>
                  <a:srgbClr val="FF0000"/>
                </a:solidFill>
              </a:rPr>
              <a:t> a úrokové sazby zápůjční a depozitní </a:t>
            </a:r>
          </a:p>
          <a:p>
            <a:r>
              <a:rPr lang="cs-CZ" sz="2000" dirty="0" smtClean="0"/>
              <a:t>Řešení 1 je nekonzistentní!</a:t>
            </a:r>
          </a:p>
          <a:p>
            <a:r>
              <a:rPr lang="cs-CZ" sz="2000" dirty="0" smtClean="0"/>
              <a:t>Řešení 2 je bezesporné</a:t>
            </a:r>
          </a:p>
          <a:p>
            <a:endParaRPr lang="cs-CZ" sz="2400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537360"/>
              </p:ext>
            </p:extLst>
          </p:nvPr>
        </p:nvGraphicFramePr>
        <p:xfrm>
          <a:off x="827584" y="2276872"/>
          <a:ext cx="3219450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Rovnice" r:id="rId3" imgW="1752480" imgH="431640" progId="Equation.3">
                  <p:embed/>
                </p:oleObj>
              </mc:Choice>
              <mc:Fallback>
                <p:oleObj name="Rovnice" r:id="rId3" imgW="1752480" imgH="431640" progId="Equation.3">
                  <p:embed/>
                  <p:pic>
                    <p:nvPicPr>
                      <p:cNvPr id="0" name="Objek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276872"/>
                        <a:ext cx="3219450" cy="788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Přímá spojnice se šipkou 6"/>
          <p:cNvCxnSpPr/>
          <p:nvPr/>
        </p:nvCxnSpPr>
        <p:spPr>
          <a:xfrm>
            <a:off x="5076056" y="3645024"/>
            <a:ext cx="345638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ovéPole 8"/>
          <p:cNvSpPr txBox="1"/>
          <p:nvPr/>
        </p:nvSpPr>
        <p:spPr>
          <a:xfrm>
            <a:off x="7884368" y="3779748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28,669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076056" y="3793990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28,647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5504715" y="5013176"/>
            <a:ext cx="1410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/>
              <a:t>28,649</a:t>
            </a:r>
          </a:p>
          <a:p>
            <a:pPr algn="ctr"/>
            <a:r>
              <a:rPr lang="cs-CZ" b="1" dirty="0" smtClean="0"/>
              <a:t>Řešení 1 ASK</a:t>
            </a:r>
            <a:endParaRPr lang="cs-CZ" b="1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7023458" y="5016313"/>
            <a:ext cx="13722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/>
              <a:t>28,667</a:t>
            </a:r>
          </a:p>
          <a:p>
            <a:pPr algn="ctr"/>
            <a:r>
              <a:rPr lang="cs-CZ" b="1" dirty="0" smtClean="0"/>
              <a:t>Řešení 1 BID</a:t>
            </a:r>
            <a:endParaRPr lang="cs-CZ" b="1" dirty="0"/>
          </a:p>
        </p:txBody>
      </p:sp>
      <p:sp>
        <p:nvSpPr>
          <p:cNvPr id="13" name="Ovál 12"/>
          <p:cNvSpPr/>
          <p:nvPr/>
        </p:nvSpPr>
        <p:spPr>
          <a:xfrm>
            <a:off x="5238385" y="3573016"/>
            <a:ext cx="125703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8167345" y="3584537"/>
            <a:ext cx="125703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TextovéPole 15"/>
          <p:cNvSpPr txBox="1"/>
          <p:nvPr/>
        </p:nvSpPr>
        <p:spPr>
          <a:xfrm>
            <a:off x="4617160" y="4142184"/>
            <a:ext cx="1493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Řešení 2 BID</a:t>
            </a:r>
            <a:endParaRPr lang="cs-CZ" b="1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7593957" y="4128231"/>
            <a:ext cx="1493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Řešení 2 ASK</a:t>
            </a:r>
            <a:endParaRPr lang="cs-CZ" b="1" dirty="0"/>
          </a:p>
        </p:txBody>
      </p:sp>
      <p:cxnSp>
        <p:nvCxnSpPr>
          <p:cNvPr id="23" name="Přímá spojnice se šipkou 22"/>
          <p:cNvCxnSpPr/>
          <p:nvPr/>
        </p:nvCxnSpPr>
        <p:spPr>
          <a:xfrm flipH="1" flipV="1">
            <a:off x="7452320" y="3717032"/>
            <a:ext cx="1" cy="12846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se šipkou 24"/>
          <p:cNvCxnSpPr/>
          <p:nvPr/>
        </p:nvCxnSpPr>
        <p:spPr>
          <a:xfrm flipH="1" flipV="1">
            <a:off x="6186971" y="3717031"/>
            <a:ext cx="1" cy="12846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bdélník 25"/>
          <p:cNvSpPr/>
          <p:nvPr/>
        </p:nvSpPr>
        <p:spPr>
          <a:xfrm>
            <a:off x="5482881" y="4645780"/>
            <a:ext cx="2732095" cy="216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Tady by šla arbitráž!!</a:t>
            </a:r>
            <a:endParaRPr lang="cs-CZ" dirty="0"/>
          </a:p>
        </p:txBody>
      </p:sp>
      <p:cxnSp>
        <p:nvCxnSpPr>
          <p:cNvPr id="28" name="Přímá spojnice se šipkou 27"/>
          <p:cNvCxnSpPr/>
          <p:nvPr/>
        </p:nvCxnSpPr>
        <p:spPr>
          <a:xfrm>
            <a:off x="6210100" y="4518412"/>
            <a:ext cx="124222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ovéPole 28"/>
          <p:cNvSpPr txBox="1"/>
          <p:nvPr/>
        </p:nvSpPr>
        <p:spPr>
          <a:xfrm>
            <a:off x="406683" y="5445224"/>
            <a:ext cx="8420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Řešení 2 (oficiální) dává takové </a:t>
            </a:r>
            <a:r>
              <a:rPr lang="cs-CZ" dirty="0" err="1" smtClean="0"/>
              <a:t>spready</a:t>
            </a:r>
            <a:r>
              <a:rPr lang="cs-CZ" dirty="0" smtClean="0"/>
              <a:t>, že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Arbitráž mezi forwardovým kurzem BID a forwardovým kurzem ASK nepůjde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Arbitráž typu „konverze na spotu, úložka v cizí měně a </a:t>
            </a:r>
            <a:r>
              <a:rPr lang="cs-CZ" dirty="0" err="1" smtClean="0"/>
              <a:t>forwardový</a:t>
            </a:r>
            <a:r>
              <a:rPr lang="cs-CZ" dirty="0" smtClean="0"/>
              <a:t> kontrakt pro zpětný převod výnosů“ nebude výhodná, protože FR </a:t>
            </a:r>
            <a:r>
              <a:rPr lang="cs-CZ" dirty="0" err="1" smtClean="0"/>
              <a:t>spread</a:t>
            </a:r>
            <a:r>
              <a:rPr lang="cs-CZ" dirty="0" smtClean="0"/>
              <a:t> příliš velký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887697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Co ovlivňuje </a:t>
            </a:r>
            <a:r>
              <a:rPr lang="cs-CZ" dirty="0" err="1" smtClean="0"/>
              <a:t>spread</a:t>
            </a:r>
            <a:r>
              <a:rPr lang="cs-CZ" dirty="0" smtClean="0"/>
              <a:t> mezi forwardovými kurzy BID a ASK?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cs-CZ" sz="2400" b="1" dirty="0" smtClean="0"/>
              <a:t>Lze vyčíst ze vzorce</a:t>
            </a:r>
          </a:p>
          <a:p>
            <a:r>
              <a:rPr lang="cs-CZ" sz="2400" dirty="0" err="1" smtClean="0"/>
              <a:t>Spread</a:t>
            </a:r>
            <a:r>
              <a:rPr lang="cs-CZ" sz="2400" dirty="0" smtClean="0"/>
              <a:t> mezi BID a ASK na spotu</a:t>
            </a:r>
          </a:p>
          <a:p>
            <a:r>
              <a:rPr lang="cs-CZ" sz="2400" dirty="0" err="1" smtClean="0"/>
              <a:t>Spread</a:t>
            </a:r>
            <a:r>
              <a:rPr lang="cs-CZ" sz="2400" dirty="0" smtClean="0"/>
              <a:t> mezi zápůjčními a depozitními úrokovými sazbami</a:t>
            </a:r>
          </a:p>
          <a:p>
            <a:r>
              <a:rPr lang="cs-CZ" sz="2400" dirty="0" smtClean="0"/>
              <a:t>Délka splatnosti </a:t>
            </a:r>
            <a:r>
              <a:rPr lang="cs-CZ" sz="2400" dirty="0" err="1" smtClean="0"/>
              <a:t>forwardového</a:t>
            </a:r>
            <a:r>
              <a:rPr lang="cs-CZ" sz="2400" dirty="0" smtClean="0"/>
              <a:t> kontraktu</a:t>
            </a:r>
          </a:p>
          <a:p>
            <a:endParaRPr lang="cs-CZ" sz="2400" dirty="0" smtClean="0"/>
          </a:p>
          <a:p>
            <a:pPr marL="0" indent="0">
              <a:buNone/>
            </a:pPr>
            <a:r>
              <a:rPr lang="cs-CZ" sz="2400" b="1" dirty="0" smtClean="0"/>
              <a:t>Nelze vyčíst ze vzorců</a:t>
            </a:r>
          </a:p>
          <a:p>
            <a:pPr lvl="0"/>
            <a:r>
              <a:rPr lang="cs-CZ" sz="2400" dirty="0" smtClean="0"/>
              <a:t>Volatilita spotu</a:t>
            </a:r>
          </a:p>
          <a:p>
            <a:pPr lvl="0"/>
            <a:r>
              <a:rPr lang="cs-CZ" sz="2400" dirty="0" smtClean="0"/>
              <a:t>Nejistota spojená s predikcí kurzu do budoucna</a:t>
            </a:r>
          </a:p>
          <a:p>
            <a:pPr lvl="0"/>
            <a:r>
              <a:rPr lang="cs-CZ" sz="2400" dirty="0" smtClean="0"/>
              <a:t>Nabídka a poptávka v daném segmentu (měna, doba trvání)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6788511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Alternativní zápis kotace pomocí swapových bodů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627504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400" b="1" dirty="0" smtClean="0"/>
              <a:t>Swapové body </a:t>
            </a:r>
            <a:r>
              <a:rPr lang="cs-CZ" sz="2400" dirty="0" smtClean="0"/>
              <a:t>= FR – SR </a:t>
            </a:r>
          </a:p>
          <a:p>
            <a:r>
              <a:rPr lang="cs-CZ" sz="2400" dirty="0" smtClean="0"/>
              <a:t>Swapové body </a:t>
            </a:r>
            <a:r>
              <a:rPr lang="cs-CZ" sz="2400" dirty="0" err="1" smtClean="0"/>
              <a:t>bid</a:t>
            </a:r>
            <a:r>
              <a:rPr lang="cs-CZ" sz="2400" dirty="0"/>
              <a:t> </a:t>
            </a:r>
            <a:r>
              <a:rPr lang="cs-CZ" sz="2400" dirty="0" smtClean="0"/>
              <a:t>= FR </a:t>
            </a:r>
            <a:r>
              <a:rPr lang="cs-CZ" sz="2400" dirty="0" err="1" smtClean="0"/>
              <a:t>bid</a:t>
            </a:r>
            <a:r>
              <a:rPr lang="cs-CZ" sz="2400" dirty="0" smtClean="0"/>
              <a:t> – SR </a:t>
            </a:r>
            <a:r>
              <a:rPr lang="cs-CZ" sz="2400" dirty="0" err="1" smtClean="0"/>
              <a:t>bid</a:t>
            </a:r>
            <a:endParaRPr lang="cs-CZ" sz="2400" dirty="0" smtClean="0"/>
          </a:p>
          <a:p>
            <a:r>
              <a:rPr lang="cs-CZ" sz="2400" dirty="0" smtClean="0"/>
              <a:t>Swapové body </a:t>
            </a:r>
            <a:r>
              <a:rPr lang="cs-CZ" sz="2400" dirty="0" err="1" smtClean="0"/>
              <a:t>ask</a:t>
            </a:r>
            <a:r>
              <a:rPr lang="cs-CZ" sz="2400" dirty="0"/>
              <a:t> </a:t>
            </a:r>
            <a:r>
              <a:rPr lang="cs-CZ" sz="2400" dirty="0" smtClean="0"/>
              <a:t>= FR </a:t>
            </a:r>
            <a:r>
              <a:rPr lang="cs-CZ" sz="2400" dirty="0" err="1" smtClean="0"/>
              <a:t>ask</a:t>
            </a:r>
            <a:r>
              <a:rPr lang="cs-CZ" sz="2400" dirty="0" smtClean="0"/>
              <a:t> – SR </a:t>
            </a:r>
            <a:r>
              <a:rPr lang="cs-CZ" sz="2400" dirty="0" err="1" smtClean="0"/>
              <a:t>ask</a:t>
            </a:r>
            <a:endParaRPr lang="cs-CZ" sz="2400" dirty="0" smtClean="0"/>
          </a:p>
          <a:p>
            <a:r>
              <a:rPr lang="cs-CZ" sz="2400" dirty="0" smtClean="0"/>
              <a:t>Když </a:t>
            </a:r>
            <a:r>
              <a:rPr lang="cs-CZ" sz="2400" b="1" dirty="0" smtClean="0"/>
              <a:t>swapové body kladné </a:t>
            </a:r>
            <a:r>
              <a:rPr lang="cs-CZ" sz="2400" dirty="0" smtClean="0"/>
              <a:t>– FR</a:t>
            </a:r>
            <a:r>
              <a:rPr lang="en-US" sz="2400" dirty="0" smtClean="0"/>
              <a:t>&gt;SR a o</a:t>
            </a:r>
            <a:r>
              <a:rPr lang="cs-CZ" sz="2400" dirty="0" smtClean="0"/>
              <a:t>čekávána </a:t>
            </a:r>
            <a:r>
              <a:rPr lang="cs-CZ" sz="2400" b="1" dirty="0" err="1" smtClean="0"/>
              <a:t>apreciace</a:t>
            </a:r>
            <a:r>
              <a:rPr lang="cs-CZ" sz="2400" dirty="0"/>
              <a:t> </a:t>
            </a:r>
            <a:r>
              <a:rPr lang="cs-CZ" sz="2400" dirty="0" smtClean="0"/>
              <a:t>kótované měny (té, jejíž 1 </a:t>
            </a:r>
            <a:r>
              <a:rPr lang="cs-CZ" sz="2400" dirty="0" err="1" smtClean="0"/>
              <a:t>jednotak</a:t>
            </a:r>
            <a:r>
              <a:rPr lang="cs-CZ" sz="2400" dirty="0" smtClean="0"/>
              <a:t> se obchoduje)</a:t>
            </a:r>
          </a:p>
          <a:p>
            <a:pPr marL="0" indent="0">
              <a:buNone/>
            </a:pPr>
            <a:r>
              <a:rPr lang="cs-CZ" sz="2400" dirty="0" smtClean="0"/>
              <a:t>Zápis: </a:t>
            </a:r>
          </a:p>
          <a:p>
            <a:r>
              <a:rPr lang="cs-CZ" sz="2000" dirty="0" smtClean="0"/>
              <a:t>Pokud swapové body </a:t>
            </a:r>
            <a:r>
              <a:rPr lang="cs-CZ" sz="2000" b="1" dirty="0" smtClean="0">
                <a:solidFill>
                  <a:srgbClr val="FF0000"/>
                </a:solidFill>
              </a:rPr>
              <a:t>kladné</a:t>
            </a:r>
            <a:r>
              <a:rPr lang="cs-CZ" sz="2000" dirty="0" smtClean="0"/>
              <a:t>, pak </a:t>
            </a:r>
            <a:r>
              <a:rPr lang="cs-CZ" sz="2000" dirty="0" err="1" smtClean="0"/>
              <a:t>forwardová</a:t>
            </a:r>
            <a:r>
              <a:rPr lang="cs-CZ" sz="2000" dirty="0" smtClean="0"/>
              <a:t> kotace má tvar: </a:t>
            </a:r>
            <a:r>
              <a:rPr lang="cs-CZ" sz="2000" dirty="0" smtClean="0">
                <a:solidFill>
                  <a:srgbClr val="FF0000"/>
                </a:solidFill>
              </a:rPr>
              <a:t>swapové body </a:t>
            </a:r>
            <a:r>
              <a:rPr lang="cs-CZ" sz="2000" b="1" dirty="0" err="1" smtClean="0">
                <a:solidFill>
                  <a:srgbClr val="FF0000"/>
                </a:solidFill>
              </a:rPr>
              <a:t>bid</a:t>
            </a:r>
            <a:r>
              <a:rPr lang="cs-CZ" sz="2000" dirty="0" smtClean="0">
                <a:solidFill>
                  <a:srgbClr val="FF0000"/>
                </a:solidFill>
              </a:rPr>
              <a:t> </a:t>
            </a:r>
            <a:r>
              <a:rPr lang="cs-CZ" sz="2000" dirty="0" smtClean="0"/>
              <a:t>| </a:t>
            </a:r>
            <a:r>
              <a:rPr lang="cs-CZ" sz="2000" dirty="0" smtClean="0">
                <a:solidFill>
                  <a:srgbClr val="FF0000"/>
                </a:solidFill>
              </a:rPr>
              <a:t>swapové body </a:t>
            </a:r>
            <a:r>
              <a:rPr lang="cs-CZ" sz="2000" b="1" dirty="0" err="1" smtClean="0">
                <a:solidFill>
                  <a:srgbClr val="FF0000"/>
                </a:solidFill>
              </a:rPr>
              <a:t>ask</a:t>
            </a:r>
            <a:endParaRPr lang="cs-CZ" sz="2000" b="1" dirty="0" smtClean="0">
              <a:solidFill>
                <a:srgbClr val="FF0000"/>
              </a:solidFill>
            </a:endParaRPr>
          </a:p>
          <a:p>
            <a:r>
              <a:rPr lang="cs-CZ" sz="2000" dirty="0" smtClean="0"/>
              <a:t>Pokud swapové body </a:t>
            </a:r>
            <a:r>
              <a:rPr lang="cs-CZ" sz="2000" b="1" dirty="0" smtClean="0">
                <a:solidFill>
                  <a:srgbClr val="FF0000"/>
                </a:solidFill>
              </a:rPr>
              <a:t>záporné</a:t>
            </a:r>
            <a:r>
              <a:rPr lang="cs-CZ" sz="2000" dirty="0" smtClean="0">
                <a:solidFill>
                  <a:srgbClr val="FF0000"/>
                </a:solidFill>
              </a:rPr>
              <a:t>, </a:t>
            </a:r>
            <a:r>
              <a:rPr lang="cs-CZ" sz="2000" dirty="0" smtClean="0"/>
              <a:t>pak </a:t>
            </a:r>
            <a:r>
              <a:rPr lang="cs-CZ" sz="2000" dirty="0" err="1" smtClean="0"/>
              <a:t>forwardová</a:t>
            </a:r>
            <a:r>
              <a:rPr lang="cs-CZ" sz="2000" dirty="0" smtClean="0"/>
              <a:t> kotace má tvar -</a:t>
            </a:r>
            <a:r>
              <a:rPr lang="cs-CZ" sz="2000" dirty="0" smtClean="0">
                <a:solidFill>
                  <a:srgbClr val="FF0000"/>
                </a:solidFill>
              </a:rPr>
              <a:t>swapové body </a:t>
            </a:r>
            <a:r>
              <a:rPr lang="cs-CZ" sz="2000" b="1" dirty="0" err="1" smtClean="0">
                <a:solidFill>
                  <a:srgbClr val="FF0000"/>
                </a:solidFill>
              </a:rPr>
              <a:t>ask</a:t>
            </a:r>
            <a:r>
              <a:rPr lang="cs-CZ" sz="2000" dirty="0" smtClean="0">
                <a:solidFill>
                  <a:srgbClr val="FF0000"/>
                </a:solidFill>
              </a:rPr>
              <a:t> </a:t>
            </a:r>
            <a:r>
              <a:rPr lang="cs-CZ" sz="2000" dirty="0" smtClean="0"/>
              <a:t>| -</a:t>
            </a:r>
            <a:r>
              <a:rPr lang="cs-CZ" sz="2000" dirty="0" smtClean="0">
                <a:solidFill>
                  <a:srgbClr val="FF0000"/>
                </a:solidFill>
              </a:rPr>
              <a:t>swapové body </a:t>
            </a:r>
            <a:r>
              <a:rPr lang="cs-CZ" sz="2000" b="1" dirty="0" err="1" smtClean="0">
                <a:solidFill>
                  <a:srgbClr val="FF0000"/>
                </a:solidFill>
              </a:rPr>
              <a:t>bid</a:t>
            </a:r>
            <a:endParaRPr lang="cs-CZ" sz="2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2000" b="1" dirty="0" smtClean="0"/>
              <a:t>Příklad: Zapište FW kotace z příkladů 2 a 3 ve swapových sazbách!</a:t>
            </a:r>
            <a:endParaRPr lang="cs-CZ" sz="2000" b="1" dirty="0"/>
          </a:p>
        </p:txBody>
      </p:sp>
      <p:sp>
        <p:nvSpPr>
          <p:cNvPr id="5" name="Obdélník 4"/>
          <p:cNvSpPr/>
          <p:nvPr/>
        </p:nvSpPr>
        <p:spPr>
          <a:xfrm>
            <a:off x="6516216" y="1700808"/>
            <a:ext cx="2483768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 logiky věci budou swapové body </a:t>
            </a:r>
            <a:r>
              <a:rPr lang="cs-CZ" dirty="0" err="1" smtClean="0"/>
              <a:t>ask</a:t>
            </a:r>
            <a:r>
              <a:rPr lang="cs-CZ" dirty="0" smtClean="0"/>
              <a:t> (v absolutní hodnotě) větší než swapové body </a:t>
            </a:r>
            <a:r>
              <a:rPr lang="cs-CZ" dirty="0" err="1" smtClean="0"/>
              <a:t>bid</a:t>
            </a:r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6516216" y="4221088"/>
            <a:ext cx="2483768" cy="24642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U zápisu ve swapových bodech se nepoužívají </a:t>
            </a:r>
            <a:r>
              <a:rPr lang="cs-CZ" dirty="0" err="1" smtClean="0"/>
              <a:t>mínuska</a:t>
            </a:r>
            <a:r>
              <a:rPr lang="cs-CZ" dirty="0" smtClean="0"/>
              <a:t>! </a:t>
            </a:r>
          </a:p>
          <a:p>
            <a:pPr algn="ctr"/>
            <a:r>
              <a:rPr lang="cs-CZ" dirty="0" smtClean="0"/>
              <a:t>(např. -15 | -20). </a:t>
            </a:r>
          </a:p>
          <a:p>
            <a:pPr algn="ctr"/>
            <a:r>
              <a:rPr lang="cs-CZ" dirty="0" smtClean="0"/>
              <a:t>15 | 20 by ale bylo zavádějící, takže se napíše</a:t>
            </a:r>
          </a:p>
          <a:p>
            <a:pPr algn="ctr"/>
            <a:r>
              <a:rPr lang="cs-CZ" b="1" dirty="0" smtClean="0"/>
              <a:t>20 | 15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7" name="Obdélník 6"/>
          <p:cNvSpPr/>
          <p:nvPr/>
        </p:nvSpPr>
        <p:spPr>
          <a:xfrm>
            <a:off x="7919864" y="0"/>
            <a:ext cx="108012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80 min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62960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40928"/>
            <a:ext cx="8203056" cy="430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Výsledky: období 1980-1984</a:t>
            </a:r>
            <a:endParaRPr lang="cs-CZ" dirty="0"/>
          </a:p>
        </p:txBody>
      </p:sp>
      <p:cxnSp>
        <p:nvCxnSpPr>
          <p:cNvPr id="9" name="Přímá spojnice 8"/>
          <p:cNvCxnSpPr/>
          <p:nvPr/>
        </p:nvCxnSpPr>
        <p:spPr>
          <a:xfrm flipV="1">
            <a:off x="6035486" y="2708920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 flipV="1">
            <a:off x="6754596" y="270193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 flipV="1">
            <a:off x="8009253" y="270193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 flipV="1">
            <a:off x="6062067" y="336238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 flipV="1">
            <a:off x="6743212" y="3306722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 flipV="1">
            <a:off x="7328631" y="3309419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 flipV="1">
            <a:off x="7997444" y="3314032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422772" y="4765889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 flipV="1">
            <a:off x="5422772" y="4942952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 flipV="1">
            <a:off x="5424450" y="5155142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 flipV="1">
            <a:off x="6081037" y="4549865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 flipV="1">
            <a:off x="7328631" y="4550410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 flipV="1">
            <a:off x="8020770" y="4534365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 flipV="1">
            <a:off x="6764274" y="4550410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/>
          <p:cNvCxnSpPr/>
          <p:nvPr/>
        </p:nvCxnSpPr>
        <p:spPr>
          <a:xfrm flipV="1">
            <a:off x="7291656" y="4783371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23"/>
          <p:cNvCxnSpPr/>
          <p:nvPr/>
        </p:nvCxnSpPr>
        <p:spPr>
          <a:xfrm flipV="1">
            <a:off x="7970148" y="479893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 flipV="1">
            <a:off x="8009253" y="5165858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25"/>
          <p:cNvCxnSpPr/>
          <p:nvPr/>
        </p:nvCxnSpPr>
        <p:spPr>
          <a:xfrm flipV="1">
            <a:off x="7301335" y="501112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 flipV="1">
            <a:off x="8020770" y="499939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27"/>
          <p:cNvCxnSpPr/>
          <p:nvPr/>
        </p:nvCxnSpPr>
        <p:spPr>
          <a:xfrm flipV="1">
            <a:off x="5414502" y="5309874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nice 29"/>
          <p:cNvCxnSpPr/>
          <p:nvPr/>
        </p:nvCxnSpPr>
        <p:spPr>
          <a:xfrm flipV="1">
            <a:off x="6035486" y="5165858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30"/>
          <p:cNvCxnSpPr/>
          <p:nvPr/>
        </p:nvCxnSpPr>
        <p:spPr>
          <a:xfrm flipV="1">
            <a:off x="6081037" y="5361767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nice 31"/>
          <p:cNvCxnSpPr/>
          <p:nvPr/>
        </p:nvCxnSpPr>
        <p:spPr>
          <a:xfrm flipV="1">
            <a:off x="6743212" y="4750325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32"/>
          <p:cNvCxnSpPr/>
          <p:nvPr/>
        </p:nvCxnSpPr>
        <p:spPr>
          <a:xfrm flipV="1">
            <a:off x="6743212" y="4927388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nice 33"/>
          <p:cNvCxnSpPr/>
          <p:nvPr/>
        </p:nvCxnSpPr>
        <p:spPr>
          <a:xfrm flipV="1">
            <a:off x="6744890" y="5139578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nice 34"/>
          <p:cNvCxnSpPr/>
          <p:nvPr/>
        </p:nvCxnSpPr>
        <p:spPr>
          <a:xfrm flipV="1">
            <a:off x="7328631" y="5139578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V="1">
            <a:off x="7338579" y="5410078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nice 36"/>
          <p:cNvCxnSpPr/>
          <p:nvPr/>
        </p:nvCxnSpPr>
        <p:spPr>
          <a:xfrm flipV="1">
            <a:off x="8009253" y="5338070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nice 37"/>
          <p:cNvCxnSpPr/>
          <p:nvPr/>
        </p:nvCxnSpPr>
        <p:spPr>
          <a:xfrm flipV="1">
            <a:off x="6744890" y="5356795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nice 38"/>
          <p:cNvCxnSpPr/>
          <p:nvPr/>
        </p:nvCxnSpPr>
        <p:spPr>
          <a:xfrm flipV="1">
            <a:off x="6787600" y="5580374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bdélník 41"/>
          <p:cNvSpPr/>
          <p:nvPr/>
        </p:nvSpPr>
        <p:spPr>
          <a:xfrm>
            <a:off x="8020770" y="-3340"/>
            <a:ext cx="1148434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Řešení</a:t>
            </a:r>
            <a:endParaRPr lang="cs-CZ" dirty="0"/>
          </a:p>
        </p:txBody>
      </p:sp>
      <p:sp>
        <p:nvSpPr>
          <p:cNvPr id="43" name="TextovéPole 42"/>
          <p:cNvSpPr txBox="1"/>
          <p:nvPr/>
        </p:nvSpPr>
        <p:spPr>
          <a:xfrm>
            <a:off x="412142" y="6237312"/>
            <a:ext cx="7877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Přeškrtnuto, když skutečný meziroční pohyb kurzu je opačný než předpovězeno.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70089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200" dirty="0" smtClean="0"/>
              <a:t>1975-1979: prognózy trefují alespoň směr pohybu, 1980-1984: prognózy zcela selhávají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>
          <a:xfrm>
            <a:off x="426384" y="1147857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cs-CZ" dirty="0" smtClean="0"/>
              <a:t>Období 1975-1979 (DEM/USD)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>
          <a:xfrm>
            <a:off x="4614209" y="1147857"/>
            <a:ext cx="4041775" cy="639762"/>
          </a:xfrm>
        </p:spPr>
        <p:txBody>
          <a:bodyPr>
            <a:normAutofit fontScale="92500"/>
          </a:bodyPr>
          <a:lstStyle/>
          <a:p>
            <a:r>
              <a:rPr lang="cs-CZ" dirty="0" smtClean="0"/>
              <a:t>Období 1980-1984 (DEM/USD)</a:t>
            </a:r>
            <a:endParaRPr lang="cs-CZ" dirty="0"/>
          </a:p>
        </p:txBody>
      </p:sp>
      <p:sp>
        <p:nvSpPr>
          <p:cNvPr id="11" name="Obdélník 10"/>
          <p:cNvSpPr/>
          <p:nvPr/>
        </p:nvSpPr>
        <p:spPr>
          <a:xfrm>
            <a:off x="76688" y="5824412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cs-CZ" sz="1600" b="1" dirty="0" smtClean="0"/>
              <a:t>Důvod </a:t>
            </a:r>
            <a:r>
              <a:rPr lang="cs-CZ" sz="1600" dirty="0" smtClean="0"/>
              <a:t>: v USA vysoká inflace a nízké reálné sazby. Po roce 1980 v USA snížení inflace skrze silnou monetární restrikci ; tj. méně dolarů k dispozici a vysoké reálné sazby na USD</a:t>
            </a:r>
            <a:endParaRPr lang="cs-CZ" sz="1600" dirty="0"/>
          </a:p>
        </p:txBody>
      </p:sp>
      <p:graphicFrame>
        <p:nvGraphicFramePr>
          <p:cNvPr id="13" name="Zástupný symbol pro obsah 1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62759347"/>
              </p:ext>
            </p:extLst>
          </p:nvPr>
        </p:nvGraphicFramePr>
        <p:xfrm>
          <a:off x="395536" y="1890577"/>
          <a:ext cx="49068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Zástupný symbol pro obsah 13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548746836"/>
              </p:ext>
            </p:extLst>
          </p:nvPr>
        </p:nvGraphicFramePr>
        <p:xfrm>
          <a:off x="5220072" y="1873124"/>
          <a:ext cx="295232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4769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Mezinárodní finance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Cvičení 4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800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Poznámky k minulému 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Fundamentální analýza, k čemu je</a:t>
            </a:r>
          </a:p>
          <a:p>
            <a:pPr lvl="1"/>
            <a:r>
              <a:rPr lang="cs-CZ" dirty="0" smtClean="0"/>
              <a:t>Platební bilance jako indikátor krizí (další strana)</a:t>
            </a:r>
          </a:p>
          <a:p>
            <a:pPr lvl="1"/>
            <a:r>
              <a:rPr lang="cs-CZ" dirty="0" smtClean="0"/>
              <a:t>Parita kupní síly, úroková parita (strana po ní)</a:t>
            </a:r>
          </a:p>
          <a:p>
            <a:r>
              <a:rPr lang="cs-CZ" dirty="0" smtClean="0"/>
              <a:t>Technická analýza - příklad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108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1" t="9922" r="41992" b="6250"/>
          <a:stretch/>
        </p:blipFill>
        <p:spPr bwMode="auto">
          <a:xfrm>
            <a:off x="107504" y="332656"/>
            <a:ext cx="5675087" cy="6132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35085" y="845065"/>
            <a:ext cx="2951820" cy="1143000"/>
          </a:xfrm>
        </p:spPr>
        <p:txBody>
          <a:bodyPr>
            <a:noAutofit/>
          </a:bodyPr>
          <a:lstStyle/>
          <a:p>
            <a:r>
              <a:rPr lang="cs-CZ" sz="3600" dirty="0" smtClean="0"/>
              <a:t>Příklad užití platební bilance – </a:t>
            </a:r>
            <a:br>
              <a:rPr lang="cs-CZ" sz="3600" dirty="0" smtClean="0"/>
            </a:br>
            <a:r>
              <a:rPr lang="cs-CZ" sz="3600" dirty="0" err="1" smtClean="0"/>
              <a:t>The</a:t>
            </a:r>
            <a:r>
              <a:rPr lang="cs-CZ" sz="3600" dirty="0" smtClean="0"/>
              <a:t> </a:t>
            </a:r>
            <a:r>
              <a:rPr lang="cs-CZ" sz="3600" dirty="0" err="1" smtClean="0"/>
              <a:t>Economist</a:t>
            </a:r>
            <a:endParaRPr lang="cs-CZ" sz="3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33330" y="5877272"/>
            <a:ext cx="3045799" cy="864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200" dirty="0" smtClean="0">
                <a:hlinkClick r:id="rId3"/>
              </a:rPr>
              <a:t>http://www.economist.com/news/finance-and-economics/21584993-which-emerging-markets-are-most-vulnerable-freeze-capital-inflows-stop</a:t>
            </a:r>
            <a:endParaRPr lang="cs-CZ" sz="12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5996136" y="2752471"/>
            <a:ext cx="295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Indikátor </a:t>
            </a:r>
            <a:r>
              <a:rPr lang="cs-CZ" b="1" dirty="0" smtClean="0">
                <a:solidFill>
                  <a:srgbClr val="FF0000"/>
                </a:solidFill>
              </a:rPr>
              <a:t>rizika náhlého zamrznutí přílivu kapitálu </a:t>
            </a:r>
            <a:r>
              <a:rPr lang="cs-CZ" dirty="0" smtClean="0"/>
              <a:t>do země (a tím vzniku měnové krize) sestává mimo jiné z:</a:t>
            </a:r>
          </a:p>
          <a:p>
            <a:endParaRPr lang="cs-CZ" dirty="0" smtClean="0"/>
          </a:p>
        </p:txBody>
      </p:sp>
      <p:sp>
        <p:nvSpPr>
          <p:cNvPr id="5" name="TextovéPole 4"/>
          <p:cNvSpPr txBox="1"/>
          <p:nvPr/>
        </p:nvSpPr>
        <p:spPr>
          <a:xfrm>
            <a:off x="6394617" y="4213191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Bilance běžného účtu</a:t>
            </a:r>
            <a:endParaRPr lang="cs-CZ" b="1" dirty="0"/>
          </a:p>
        </p:txBody>
      </p:sp>
      <p:sp>
        <p:nvSpPr>
          <p:cNvPr id="7" name="TextovéPole 6"/>
          <p:cNvSpPr txBox="1"/>
          <p:nvPr/>
        </p:nvSpPr>
        <p:spPr>
          <a:xfrm>
            <a:off x="6429107" y="4851526"/>
            <a:ext cx="2947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Zadluženosti vůči zahraničí </a:t>
            </a:r>
            <a:endParaRPr lang="cs-CZ" b="1" dirty="0"/>
          </a:p>
        </p:txBody>
      </p:sp>
      <p:sp>
        <p:nvSpPr>
          <p:cNvPr id="6" name="Obdélník 5"/>
          <p:cNvSpPr/>
          <p:nvPr/>
        </p:nvSpPr>
        <p:spPr>
          <a:xfrm>
            <a:off x="5996136" y="4280498"/>
            <a:ext cx="296416" cy="2880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6005977" y="4906790"/>
            <a:ext cx="29641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8" name="Ovál 7"/>
          <p:cNvSpPr/>
          <p:nvPr/>
        </p:nvSpPr>
        <p:spPr>
          <a:xfrm>
            <a:off x="1115616" y="692696"/>
            <a:ext cx="864096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2037899" y="665076"/>
            <a:ext cx="864096" cy="36004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" name="Přímá spojnice 11"/>
          <p:cNvCxnSpPr>
            <a:stCxn id="6" idx="1"/>
          </p:cNvCxnSpPr>
          <p:nvPr/>
        </p:nvCxnSpPr>
        <p:spPr>
          <a:xfrm flipH="1" flipV="1">
            <a:off x="1547664" y="1052736"/>
            <a:ext cx="4448472" cy="337177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>
            <a:stCxn id="9" idx="1"/>
          </p:cNvCxnSpPr>
          <p:nvPr/>
        </p:nvCxnSpPr>
        <p:spPr>
          <a:xfrm flipH="1" flipV="1">
            <a:off x="2469947" y="1052736"/>
            <a:ext cx="3536030" cy="39980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907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Příklad na užití FA – predikční model ČNB</a:t>
            </a:r>
            <a:endParaRPr lang="cs-CZ" sz="3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Cílování inflace v ČNB</a:t>
            </a:r>
          </a:p>
          <a:p>
            <a:r>
              <a:rPr lang="cs-CZ" sz="2600" dirty="0" smtClean="0"/>
              <a:t>Na středně a dlouhodobé </a:t>
            </a:r>
            <a:r>
              <a:rPr lang="cs-CZ" sz="2600" b="1" dirty="0" smtClean="0"/>
              <a:t>prognózy inflace </a:t>
            </a:r>
            <a:r>
              <a:rPr lang="cs-CZ" sz="2600" dirty="0" smtClean="0"/>
              <a:t>používá ČNB model g3, modelující celou ekonomiku</a:t>
            </a:r>
          </a:p>
          <a:p>
            <a:r>
              <a:rPr lang="cs-CZ" sz="2600" dirty="0" smtClean="0"/>
              <a:t>Na cenovou hladinu působí i </a:t>
            </a:r>
            <a:r>
              <a:rPr lang="cs-CZ" sz="2600" b="1" dirty="0" smtClean="0"/>
              <a:t>měnový kurz </a:t>
            </a:r>
            <a:r>
              <a:rPr lang="cs-CZ" sz="2600" dirty="0" smtClean="0"/>
              <a:t>(viz nedávné oslabení koruny kvůli zvýšení inflace), tudíž vývoj kurzu je nutné modelovat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Jak tedy vývoj kurzu předvídají?</a:t>
            </a:r>
          </a:p>
          <a:p>
            <a:r>
              <a:rPr lang="cs-CZ" dirty="0" smtClean="0">
                <a:solidFill>
                  <a:srgbClr val="FF0000"/>
                </a:solidFill>
              </a:rPr>
              <a:t>Nekrytá úroková parita </a:t>
            </a:r>
            <a:r>
              <a:rPr lang="cs-CZ" dirty="0" smtClean="0"/>
              <a:t>s následujícími modifikacemi oproti „naší“ verzi:</a:t>
            </a:r>
          </a:p>
          <a:p>
            <a:pPr lvl="1"/>
            <a:r>
              <a:rPr lang="cs-CZ" dirty="0" smtClean="0"/>
              <a:t>Zahrnuta </a:t>
            </a:r>
            <a:r>
              <a:rPr lang="cs-CZ" b="1" dirty="0" smtClean="0">
                <a:solidFill>
                  <a:srgbClr val="FF0000"/>
                </a:solidFill>
              </a:rPr>
              <a:t>riziková prémie</a:t>
            </a:r>
          </a:p>
          <a:p>
            <a:pPr lvl="1"/>
            <a:r>
              <a:rPr lang="cs-CZ" b="1" dirty="0" smtClean="0">
                <a:solidFill>
                  <a:srgbClr val="FF0000"/>
                </a:solidFill>
              </a:rPr>
              <a:t>Očekávání</a:t>
            </a:r>
            <a:r>
              <a:rPr lang="cs-CZ" b="1" dirty="0" smtClean="0"/>
              <a:t> </a:t>
            </a:r>
            <a:r>
              <a:rPr lang="cs-CZ" dirty="0" smtClean="0"/>
              <a:t>o budoucím kurzu v souladu s předpoklady modelu</a:t>
            </a:r>
          </a:p>
          <a:p>
            <a:pPr lvl="1"/>
            <a:r>
              <a:rPr lang="cs-CZ" b="1" dirty="0" smtClean="0">
                <a:solidFill>
                  <a:srgbClr val="FF0000"/>
                </a:solidFill>
              </a:rPr>
              <a:t>Setrvačnost</a:t>
            </a:r>
            <a:r>
              <a:rPr lang="cs-CZ" dirty="0" smtClean="0">
                <a:solidFill>
                  <a:srgbClr val="FF0000"/>
                </a:solidFill>
              </a:rPr>
              <a:t> </a:t>
            </a:r>
            <a:r>
              <a:rPr lang="cs-CZ" dirty="0" smtClean="0"/>
              <a:t>– nerovnováhy se nekorigují ihned, ale postupně</a:t>
            </a:r>
          </a:p>
          <a:p>
            <a:endParaRPr lang="cs-CZ" dirty="0" smtClean="0"/>
          </a:p>
          <a:p>
            <a:endParaRPr lang="cs-CZ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81" t="45238" r="1499" b="27381"/>
          <a:stretch/>
        </p:blipFill>
        <p:spPr bwMode="auto">
          <a:xfrm>
            <a:off x="179512" y="5013177"/>
            <a:ext cx="4132634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289638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</TotalTime>
  <Words>3282</Words>
  <Application>Microsoft Office PowerPoint</Application>
  <PresentationFormat>Předvádění na obrazovce (4:3)</PresentationFormat>
  <Paragraphs>495</Paragraphs>
  <Slides>35</Slides>
  <Notes>1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35</vt:i4>
      </vt:variant>
    </vt:vector>
  </HeadingPairs>
  <TitlesOfParts>
    <vt:vector size="37" baseType="lpstr">
      <vt:lpstr>Motiv systému Office</vt:lpstr>
      <vt:lpstr>Rovnice</vt:lpstr>
      <vt:lpstr>Řešení z 2. a 3. cvičení</vt:lpstr>
      <vt:lpstr>Příklad 5: Arbitráž</vt:lpstr>
      <vt:lpstr>Výsledky: období 1975-1979</vt:lpstr>
      <vt:lpstr>Výsledky: období 1980-1984</vt:lpstr>
      <vt:lpstr>1975-1979: prognózy trefují alespoň směr pohybu, 1980-1984: prognózy zcela selhávají</vt:lpstr>
      <vt:lpstr>Mezinárodní finance</vt:lpstr>
      <vt:lpstr>Poznámky k minulému cvičení</vt:lpstr>
      <vt:lpstr>Příklad užití platební bilance –  The Economist</vt:lpstr>
      <vt:lpstr>Příklad na užití FA – predikční model ČNB</vt:lpstr>
      <vt:lpstr>Jak to popisuje sama ČNB?</vt:lpstr>
      <vt:lpstr>Věci k testu ze 3. cvičení</vt:lpstr>
      <vt:lpstr>Část II. Deriváty</vt:lpstr>
      <vt:lpstr>Mezinárodní finance pohledem hedgera</vt:lpstr>
      <vt:lpstr>Zatím jsme směňovali, spekulovali a arbitrážovali, teď budeme hlavně hedgovat</vt:lpstr>
      <vt:lpstr>Jak hedgovat?</vt:lpstr>
      <vt:lpstr>Funkce derivátů – umožnění zajištění</vt:lpstr>
      <vt:lpstr>Další funkce derivátů</vt:lpstr>
      <vt:lpstr>Jakou roli hrají deriváty na forexu?</vt:lpstr>
      <vt:lpstr>Jak se mohou deriváty obchodovat?</vt:lpstr>
      <vt:lpstr>Přehled probíraných měnových derivátů</vt:lpstr>
      <vt:lpstr>Měnový forward</vt:lpstr>
      <vt:lpstr>Jak z derivátu ven?</vt:lpstr>
      <vt:lpstr>Jak z derivátu ven (pokračování)?</vt:lpstr>
      <vt:lpstr>Příklad 1: Zajištění investice</vt:lpstr>
      <vt:lpstr>Příklad 1: Řešení</vt:lpstr>
      <vt:lpstr>Příklad 2: Zajistit forwardem nebo na peněžním trhu?</vt:lpstr>
      <vt:lpstr>Příklad 2: Řešení</vt:lpstr>
      <vt:lpstr>Příklad 3: Stanovení FW kurzu</vt:lpstr>
      <vt:lpstr>Příklad 3: Řešení 1a (intuitivní)</vt:lpstr>
      <vt:lpstr>Příklad 3: Řešení 1b (intuitivní)</vt:lpstr>
      <vt:lpstr>Příklad 3: Řešení 2a (oficiální)</vt:lpstr>
      <vt:lpstr>Příklad 3: Řešení 2b (oficiální)</vt:lpstr>
      <vt:lpstr>Porovnání řešení</vt:lpstr>
      <vt:lpstr>Co ovlivňuje spread mezi forwardovými kurzy BID a ASK?</vt:lpstr>
      <vt:lpstr>Alternativní zápis kotace pomocí swapových bodů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Mezinárodní finance</dc:title>
  <dc:creator>Michal Dvořák</dc:creator>
  <cp:lastModifiedBy>Michal Dvořák</cp:lastModifiedBy>
  <cp:revision>71</cp:revision>
  <dcterms:created xsi:type="dcterms:W3CDTF">2013-11-12T11:00:49Z</dcterms:created>
  <dcterms:modified xsi:type="dcterms:W3CDTF">2013-11-14T18:37:06Z</dcterms:modified>
</cp:coreProperties>
</file>